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09" r:id="rId3"/>
    <p:sldId id="310" r:id="rId4"/>
    <p:sldId id="312" r:id="rId5"/>
    <p:sldId id="313" r:id="rId6"/>
    <p:sldId id="321" r:id="rId7"/>
    <p:sldId id="314" r:id="rId8"/>
    <p:sldId id="315" r:id="rId9"/>
    <p:sldId id="316" r:id="rId10"/>
    <p:sldId id="322" r:id="rId11"/>
    <p:sldId id="318" r:id="rId12"/>
    <p:sldId id="320" r:id="rId13"/>
    <p:sldId id="323" r:id="rId14"/>
    <p:sldId id="324" r:id="rId15"/>
    <p:sldId id="325" r:id="rId16"/>
    <p:sldId id="326" r:id="rId17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60061"/>
    <a:srgbClr val="BBE0E3"/>
    <a:srgbClr val="00FF00"/>
    <a:srgbClr val="FF3300"/>
    <a:srgbClr val="210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9" autoAdjust="0"/>
    <p:restoredTop sz="94660"/>
  </p:normalViewPr>
  <p:slideViewPr>
    <p:cSldViewPr>
      <p:cViewPr varScale="1">
        <p:scale>
          <a:sx n="93" d="100"/>
          <a:sy n="93" d="100"/>
        </p:scale>
        <p:origin x="-9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slr3\Documents\PhD%20Students\Anastasia\Ins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'C:\Users\bsslr3\Documents\PhD Students\Anastasia\Results\[new_analysis2.xlsm]9'!$I$1</c:f>
              <c:strCache>
                <c:ptCount val="1"/>
                <c:pt idx="0">
                  <c:v>Problem-solving pattern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star"/>
            <c:size val="7"/>
            <c:spPr>
              <a:ln>
                <a:solidFill>
                  <a:schemeClr val="accent2"/>
                </a:solidFill>
              </a:ln>
            </c:spPr>
          </c:marker>
          <c:xVal>
            <c:numRef>
              <c:f>'C:\Users\bsslr3\Documents\PhD Students\Anastasia\Results\[new_analysis2.xlsm]9'!$B$2:$B$48</c:f>
              <c:numCache>
                <c:formatCode>General</c:formatCode>
                <c:ptCount val="47"/>
                <c:pt idx="0">
                  <c:v>0</c:v>
                </c:pt>
                <c:pt idx="1">
                  <c:v>1.839999997173436E-3</c:v>
                </c:pt>
                <c:pt idx="2">
                  <c:v>2.2099999987403871E-3</c:v>
                </c:pt>
                <c:pt idx="3">
                  <c:v>2.6499999949010093E-3</c:v>
                </c:pt>
                <c:pt idx="4">
                  <c:v>2.7300000001559978E-3</c:v>
                </c:pt>
                <c:pt idx="5">
                  <c:v>2.9099999956088145E-3</c:v>
                </c:pt>
                <c:pt idx="6">
                  <c:v>3.0799999949522321E-3</c:v>
                </c:pt>
                <c:pt idx="7">
                  <c:v>3.2099999953061351E-3</c:v>
                </c:pt>
                <c:pt idx="8">
                  <c:v>3.2999999966705227E-3</c:v>
                </c:pt>
                <c:pt idx="9">
                  <c:v>3.4799999993992974E-3</c:v>
                </c:pt>
                <c:pt idx="10">
                  <c:v>3.6199999958626003E-3</c:v>
                </c:pt>
                <c:pt idx="11">
                  <c:v>4.1099999943980964E-3</c:v>
                </c:pt>
                <c:pt idx="12">
                  <c:v>4.239999994751999E-3</c:v>
                </c:pt>
                <c:pt idx="13">
                  <c:v>4.3399999995017433E-3</c:v>
                </c:pt>
                <c:pt idx="14">
                  <c:v>4.4999999954598042E-3</c:v>
                </c:pt>
                <c:pt idx="15">
                  <c:v>4.6199999997043068E-3</c:v>
                </c:pt>
                <c:pt idx="16">
                  <c:v>4.8999999999068695E-3</c:v>
                </c:pt>
                <c:pt idx="17">
                  <c:v>5.1999999996041896E-3</c:v>
                </c:pt>
                <c:pt idx="18">
                  <c:v>5.3199999965727338E-3</c:v>
                </c:pt>
                <c:pt idx="19">
                  <c:v>5.4600000003119931E-3</c:v>
                </c:pt>
                <c:pt idx="20">
                  <c:v>5.5700000011711407E-3</c:v>
                </c:pt>
                <c:pt idx="21">
                  <c:v>5.6699999986449283E-3</c:v>
                </c:pt>
                <c:pt idx="22">
                  <c:v>5.9299999993527334E-3</c:v>
                </c:pt>
                <c:pt idx="23">
                  <c:v>6.0799999992013935E-3</c:v>
                </c:pt>
                <c:pt idx="24">
                  <c:v>6.1799999966751801E-3</c:v>
                </c:pt>
                <c:pt idx="25">
                  <c:v>6.5699999977368879E-3</c:v>
                </c:pt>
                <c:pt idx="26">
                  <c:v>6.7699999999604205E-3</c:v>
                </c:pt>
                <c:pt idx="27">
                  <c:v>6.9099999964237239E-3</c:v>
                </c:pt>
                <c:pt idx="28">
                  <c:v>6.9999999977881115E-3</c:v>
                </c:pt>
                <c:pt idx="29">
                  <c:v>7.1199999947566556E-3</c:v>
                </c:pt>
                <c:pt idx="30">
                  <c:v>7.2099999961210441E-3</c:v>
                </c:pt>
                <c:pt idx="31">
                  <c:v>7.4099999983445776E-3</c:v>
                </c:pt>
                <c:pt idx="32">
                  <c:v>7.6899999985471394E-3</c:v>
                </c:pt>
                <c:pt idx="33">
                  <c:v>7.8399999983957986E-3</c:v>
                </c:pt>
                <c:pt idx="34">
                  <c:v>8.1900000004679913E-3</c:v>
                </c:pt>
                <c:pt idx="35">
                  <c:v>8.3599999998114106E-3</c:v>
                </c:pt>
                <c:pt idx="36">
                  <c:v>8.6000000010244548E-3</c:v>
                </c:pt>
                <c:pt idx="37">
                  <c:v>8.7999999959720316E-3</c:v>
                </c:pt>
                <c:pt idx="38">
                  <c:v>9.1299999985494686E-3</c:v>
                </c:pt>
                <c:pt idx="39">
                  <c:v>9.4499999977415445E-3</c:v>
                </c:pt>
                <c:pt idx="40">
                  <c:v>9.5900000014808046E-3</c:v>
                </c:pt>
                <c:pt idx="41">
                  <c:v>9.6699999994598364E-3</c:v>
                </c:pt>
                <c:pt idx="42">
                  <c:v>9.8499999949126522E-3</c:v>
                </c:pt>
                <c:pt idx="43">
                  <c:v>9.949999999662399E-3</c:v>
                </c:pt>
                <c:pt idx="44">
                  <c:v>1.0080000000016302E-2</c:v>
                </c:pt>
                <c:pt idx="45">
                  <c:v>1.0320000001229348E-2</c:v>
                </c:pt>
                <c:pt idx="46">
                  <c:v>1.0559999995166438E-2</c:v>
                </c:pt>
              </c:numCache>
            </c:numRef>
          </c:xVal>
          <c:yVal>
            <c:numRef>
              <c:f>'C:\Users\bsslr3\Documents\PhD Students\Anastasia\Results\[new_analysis2.xlsm]9'!$I$2:$I$48</c:f>
              <c:numCache>
                <c:formatCode>General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3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2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3</c:v>
                </c:pt>
                <c:pt idx="46">
                  <c:v>5</c:v>
                </c:pt>
              </c:numCache>
            </c:numRef>
          </c:yVal>
        </c:ser>
        <c:dLbls/>
        <c:axId val="60818944"/>
        <c:axId val="60820864"/>
      </c:scatterChart>
      <c:valAx>
        <c:axId val="60818944"/>
        <c:scaling>
          <c:orientation val="minMax"/>
          <c:max val="1.1000000000000005E-2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0820864"/>
        <c:crosses val="autoZero"/>
        <c:crossBetween val="midCat"/>
        <c:majorUnit val="1.5000000000000009E-3"/>
      </c:valAx>
      <c:valAx>
        <c:axId val="60820864"/>
        <c:scaling>
          <c:orientation val="minMax"/>
          <c:max val="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Types of Scenarios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0818944"/>
        <c:crosses val="autoZero"/>
        <c:crossBetween val="midCat"/>
        <c:majorUnit val="1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00200-7098-45CF-A9B6-BB8F93A95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57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7F2C6-08D7-4D53-8F63-D060ADBC9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6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E35195-3118-4311-AC42-73497B16A7C9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Idea extended to Ford Bridgend maintenance supervisors</a:t>
            </a:r>
          </a:p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DE61A-DCAE-4C25-A62B-E08010689B4E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05C767-B202-485C-B4FD-7A10CF936BE4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Looked at effect of </a:t>
            </a:r>
            <a:r>
              <a:rPr lang="en-US" dirty="0" err="1" smtClean="0"/>
              <a:t>visualisation</a:t>
            </a:r>
            <a:r>
              <a:rPr lang="en-US" dirty="0" smtClean="0"/>
              <a:t> on effectiveness  (fidelity) of KBI</a:t>
            </a:r>
          </a:p>
          <a:p>
            <a:pPr eaLnBrk="1" hangingPunct="1"/>
            <a:r>
              <a:rPr lang="en-US" dirty="0" smtClean="0"/>
              <a:t>e.g. game console (F1 driving) problem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r>
              <a:rPr lang="en-GB" dirty="0" smtClean="0"/>
              <a:t>Simple diffusion model: Susceptible, Infected, Recovered (SIR)</a:t>
            </a:r>
          </a:p>
          <a:p>
            <a:endParaRPr lang="en-GB" dirty="0" smtClean="0"/>
          </a:p>
          <a:p>
            <a:r>
              <a:rPr lang="en-GB" dirty="0" smtClean="0"/>
              <a:t>Describe model:</a:t>
            </a:r>
          </a:p>
          <a:p>
            <a:pPr>
              <a:buFontTx/>
              <a:buChar char="•"/>
            </a:pPr>
            <a:r>
              <a:rPr lang="en-GB" dirty="0" smtClean="0"/>
              <a:t> At each tick</a:t>
            </a:r>
          </a:p>
          <a:p>
            <a:pPr lvl="1">
              <a:buFontTx/>
              <a:buChar char="•"/>
            </a:pPr>
            <a:r>
              <a:rPr lang="en-GB" dirty="0" smtClean="0"/>
              <a:t> Randomly choose an agent</a:t>
            </a:r>
          </a:p>
          <a:p>
            <a:pPr lvl="1">
              <a:buFontTx/>
              <a:buChar char="•"/>
            </a:pPr>
            <a:r>
              <a:rPr lang="en-GB" dirty="0" smtClean="0"/>
              <a:t> Randomly chooses a neighbour (Von-Neumann neighbourhood of 4)</a:t>
            </a:r>
          </a:p>
          <a:p>
            <a:pPr lvl="1">
              <a:buFontTx/>
              <a:buChar char="•"/>
            </a:pPr>
            <a:r>
              <a:rPr lang="en-GB" dirty="0" smtClean="0"/>
              <a:t> If one feature the same, 50% chance of changing another feature</a:t>
            </a:r>
          </a:p>
          <a:p>
            <a:endParaRPr lang="en-GB" dirty="0" smtClean="0"/>
          </a:p>
          <a:p>
            <a:r>
              <a:rPr lang="en-GB" dirty="0" smtClean="0"/>
              <a:t>Run with 6 and 12 traits</a:t>
            </a:r>
          </a:p>
          <a:p>
            <a:r>
              <a:rPr lang="en-GB" dirty="0" smtClean="0"/>
              <a:t>Results: number of regions, largest region (graph and numeric results)</a:t>
            </a:r>
          </a:p>
          <a:p>
            <a:endParaRPr lang="en-GB" dirty="0" smtClean="0"/>
          </a:p>
          <a:p>
            <a:r>
              <a:rPr lang="en-GB" dirty="0" smtClean="0"/>
              <a:t>Analogue of diffusion  of ideas in an organisation</a:t>
            </a:r>
          </a:p>
          <a:p>
            <a:r>
              <a:rPr lang="en-GB" dirty="0" smtClean="0"/>
              <a:t>Modelling energisers and de-energisers.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F4E02-08D9-41F3-B599-AA29C2DEE87F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 – wholesale price</a:t>
            </a:r>
          </a:p>
          <a:p>
            <a:r>
              <a:rPr lang="en-GB" smtClean="0"/>
              <a:t>q – order quantity</a:t>
            </a:r>
          </a:p>
          <a:p>
            <a:r>
              <a:rPr lang="en-GB" smtClean="0"/>
              <a:t>D – market demand</a:t>
            </a:r>
          </a:p>
          <a:p>
            <a:r>
              <a:rPr lang="en-GB" smtClean="0"/>
              <a:t>p – retail price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933CA-7BA4-44DA-B774-21AAFD912AE2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Students play as retailers and suppliers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Regression equation: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 – wholesale price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q – order quantity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 – profit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 -  demand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C815A-5694-4133-BF19-44771BF69F6C}" type="slidenum">
              <a:rPr lang="en-GB" smtClean="0">
                <a:latin typeface="Arial" charset="0"/>
              </a:rPr>
              <a:pPr/>
              <a:t>12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8208-E00E-4550-96E7-297D0B20F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24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DB29-31D5-4A23-9138-C8578CD5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18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43050"/>
            <a:ext cx="2209800" cy="47021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43050"/>
            <a:ext cx="6481762" cy="470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C4C1-7467-44D5-B221-DC5B3CEF7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4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5D20-B368-4995-82EA-BB138B9DD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980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8825" y="1700213"/>
            <a:ext cx="4346575" cy="1795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8825" y="3648075"/>
            <a:ext cx="4346575" cy="179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8366-C297-48AF-A379-357B53AE1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531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1B8283-6621-448F-849A-0AA49586D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5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620000"/>
            <a:ext cx="8843962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ADA7-C738-4554-A7D4-509E35985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01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985E-7862-4CBE-BFD0-F19EE26B5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16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714F-7521-4B88-AB15-8A48C77E3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07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667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667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D44-7446-4784-B779-2B7EB64C7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93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8589-AD07-46F8-8DB6-ECD35CD53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288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C12D-3CCB-449C-9E4D-BEB3AB91E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52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57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2686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3F8D-E4FD-483F-A0F0-D4C5052E5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88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29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571611"/>
            <a:ext cx="8429684" cy="3155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29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F2DC-BFF3-461A-87B9-D0F0C7F16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98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73850"/>
            <a:ext cx="8991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B8C2BE8-AD4D-4D74-8141-FFE719253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00213"/>
            <a:ext cx="88439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5516563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3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>
          <a:solidFill>
            <a:srgbClr val="5F5F5F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rgbClr val="5F5F5F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800">
          <a:solidFill>
            <a:srgbClr val="5F5F5F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54"/>
          <p:cNvSpPr>
            <a:spLocks noChangeArrowheads="1"/>
          </p:cNvSpPr>
          <p:nvPr/>
        </p:nvSpPr>
        <p:spPr bwMode="auto">
          <a:xfrm>
            <a:off x="3571875" y="6072188"/>
            <a:ext cx="5429250" cy="50006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5" name="Rectangle 49"/>
          <p:cNvSpPr>
            <a:spLocks noChangeArrowheads="1"/>
          </p:cNvSpPr>
          <p:nvPr/>
        </p:nvSpPr>
        <p:spPr bwMode="auto">
          <a:xfrm>
            <a:off x="142875" y="4929188"/>
            <a:ext cx="5421313" cy="164306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6" name="Rectangle 50"/>
          <p:cNvSpPr>
            <a:spLocks noChangeArrowheads="1"/>
          </p:cNvSpPr>
          <p:nvPr/>
        </p:nvSpPr>
        <p:spPr bwMode="auto">
          <a:xfrm>
            <a:off x="142874" y="3786188"/>
            <a:ext cx="4278313" cy="11549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7" name="Rectangle 51"/>
          <p:cNvSpPr>
            <a:spLocks noChangeArrowheads="1"/>
          </p:cNvSpPr>
          <p:nvPr/>
        </p:nvSpPr>
        <p:spPr bwMode="auto">
          <a:xfrm>
            <a:off x="142875" y="2646040"/>
            <a:ext cx="3135313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8" name="Rectangle 52"/>
          <p:cNvSpPr>
            <a:spLocks noChangeArrowheads="1"/>
          </p:cNvSpPr>
          <p:nvPr/>
        </p:nvSpPr>
        <p:spPr bwMode="auto">
          <a:xfrm>
            <a:off x="142875" y="1503040"/>
            <a:ext cx="1992313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643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643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25" y="4929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6352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786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643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786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643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786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00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786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929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9291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73" name="Straight Connector 58"/>
          <p:cNvCxnSpPr>
            <a:cxnSpLocks noChangeShapeType="1"/>
          </p:cNvCxnSpPr>
          <p:nvPr/>
        </p:nvCxnSpPr>
        <p:spPr bwMode="auto">
          <a:xfrm>
            <a:off x="214313" y="6427788"/>
            <a:ext cx="8643937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79512" y="3429000"/>
            <a:ext cx="49685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</a:rPr>
              <a:t>Have I been </a:t>
            </a:r>
            <a:endParaRPr lang="en-GB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doing </a:t>
            </a:r>
            <a:r>
              <a:rPr lang="en-GB" sz="2800" dirty="0">
                <a:solidFill>
                  <a:schemeClr val="bg1"/>
                </a:solidFill>
              </a:rPr>
              <a:t>Behavioural OR for </a:t>
            </a:r>
            <a:endParaRPr lang="en-GB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the </a:t>
            </a:r>
            <a:r>
              <a:rPr lang="en-GB" sz="2800" dirty="0">
                <a:solidFill>
                  <a:schemeClr val="bg1"/>
                </a:solidFill>
              </a:rPr>
              <a:t>Last 20 Years?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>
            <a:off x="214313" y="5157788"/>
            <a:ext cx="5214937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41350" y="5157192"/>
            <a:ext cx="533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Stewart Robinson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Professor of Management Science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Associate Dean Research</a:t>
            </a:r>
          </a:p>
          <a:p>
            <a:pPr eaLnBrk="1" hangingPunct="1">
              <a:defRPr/>
            </a:pP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School of Business and Economics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180000" y="1692008"/>
            <a:ext cx="6264208" cy="512856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Axelrod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Culture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Model: Diffusion of Ideas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923848"/>
              </p:ext>
            </p:extLst>
          </p:nvPr>
        </p:nvGraphicFramePr>
        <p:xfrm>
          <a:off x="468313" y="2492894"/>
          <a:ext cx="8280917" cy="3456386"/>
        </p:xfrm>
        <a:graphic>
          <a:graphicData uri="http://schemas.openxmlformats.org/drawingml/2006/table">
            <a:tbl>
              <a:tblPr/>
              <a:tblGrid>
                <a:gridCol w="631891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899188"/>
              </a:tblGrid>
              <a:tr h="31722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24_EBA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36_AFC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40_FEE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49_FEE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50_FEE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59_FEE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65_CDD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79_CDD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80_CDD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841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100_CDD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III: Agent Based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1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7160" y="1628800"/>
            <a:ext cx="7427168" cy="571171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Agent Based Simulation of Supply Chains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6869" name="Group 40"/>
          <p:cNvGrpSpPr>
            <a:grpSpLocks/>
          </p:cNvGrpSpPr>
          <p:nvPr/>
        </p:nvGrpSpPr>
        <p:grpSpPr bwMode="auto">
          <a:xfrm>
            <a:off x="1112267" y="5229200"/>
            <a:ext cx="3027685" cy="965200"/>
            <a:chOff x="1184243" y="4315327"/>
            <a:chExt cx="3027685" cy="965200"/>
          </a:xfrm>
        </p:grpSpPr>
        <p:sp>
          <p:nvSpPr>
            <p:cNvPr id="36900" name="Line 7"/>
            <p:cNvSpPr>
              <a:spLocks noChangeShapeType="1"/>
            </p:cNvSpPr>
            <p:nvPr/>
          </p:nvSpPr>
          <p:spPr bwMode="auto">
            <a:xfrm rot="-5400000">
              <a:off x="1808131" y="3978777"/>
              <a:ext cx="0" cy="11049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1" name="Text Box 8"/>
            <p:cNvSpPr txBox="1">
              <a:spLocks noChangeArrowheads="1"/>
            </p:cNvSpPr>
            <p:nvPr/>
          </p:nvSpPr>
          <p:spPr bwMode="auto">
            <a:xfrm>
              <a:off x="2552668" y="4315327"/>
              <a:ext cx="1439863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Material</a:t>
              </a:r>
              <a:endParaRPr lang="en-GB" dirty="0"/>
            </a:p>
          </p:txBody>
        </p:sp>
        <p:sp>
          <p:nvSpPr>
            <p:cNvPr id="36902" name="Line 9"/>
            <p:cNvSpPr>
              <a:spLocks noChangeShapeType="1"/>
            </p:cNvSpPr>
            <p:nvPr/>
          </p:nvSpPr>
          <p:spPr bwMode="auto">
            <a:xfrm rot="5400000" flipV="1">
              <a:off x="1796225" y="4349458"/>
              <a:ext cx="0" cy="108108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3" name="Text Box 10"/>
            <p:cNvSpPr txBox="1">
              <a:spLocks noChangeArrowheads="1"/>
            </p:cNvSpPr>
            <p:nvPr/>
          </p:nvSpPr>
          <p:spPr bwMode="auto">
            <a:xfrm>
              <a:off x="2552668" y="4674102"/>
              <a:ext cx="1216025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Funds</a:t>
              </a:r>
            </a:p>
          </p:txBody>
        </p:sp>
        <p:sp>
          <p:nvSpPr>
            <p:cNvPr id="36904" name="Line 11"/>
            <p:cNvSpPr>
              <a:spLocks noChangeShapeType="1"/>
            </p:cNvSpPr>
            <p:nvPr/>
          </p:nvSpPr>
          <p:spPr bwMode="auto">
            <a:xfrm rot="5400000" flipV="1">
              <a:off x="1764475" y="4670133"/>
              <a:ext cx="0" cy="1160463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5" name="Text Box 12"/>
            <p:cNvSpPr txBox="1">
              <a:spLocks noChangeArrowheads="1"/>
            </p:cNvSpPr>
            <p:nvPr/>
          </p:nvSpPr>
          <p:spPr bwMode="auto">
            <a:xfrm>
              <a:off x="2481231" y="5034465"/>
              <a:ext cx="1730697" cy="246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Information</a:t>
              </a:r>
            </a:p>
          </p:txBody>
        </p:sp>
      </p:grpSp>
      <p:sp>
        <p:nvSpPr>
          <p:cNvPr id="36871" name="AutoShape 13"/>
          <p:cNvSpPr>
            <a:spLocks noChangeAspect="1" noChangeArrowheads="1"/>
          </p:cNvSpPr>
          <p:nvPr/>
        </p:nvSpPr>
        <p:spPr bwMode="auto">
          <a:xfrm>
            <a:off x="1583704" y="2640881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 rot="-5400000">
            <a:off x="512142" y="3136181"/>
            <a:ext cx="2062162" cy="1071562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latin typeface="Times New Roman" pitchFamily="18" charset="0"/>
            </a:endParaRPr>
          </a:p>
          <a:p>
            <a:pPr algn="ctr"/>
            <a:r>
              <a:rPr lang="en-GB" sz="2000">
                <a:latin typeface="Times New Roman" pitchFamily="18" charset="0"/>
              </a:rPr>
              <a:t>Supplier</a:t>
            </a:r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 rot="-5400000">
            <a:off x="2664792" y="3144118"/>
            <a:ext cx="2087562" cy="1081088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latin typeface="Times New Roman" pitchFamily="18" charset="0"/>
            </a:endParaRPr>
          </a:p>
          <a:p>
            <a:pPr algn="ctr"/>
            <a:r>
              <a:rPr lang="en-GB" sz="2000">
                <a:latin typeface="Times New Roman" pitchFamily="18" charset="0"/>
              </a:rPr>
              <a:t>Retailer</a:t>
            </a:r>
          </a:p>
        </p:txBody>
      </p:sp>
      <p:sp>
        <p:nvSpPr>
          <p:cNvPr id="36874" name="AutoShape 37"/>
          <p:cNvSpPr>
            <a:spLocks noChangeArrowheads="1"/>
          </p:cNvSpPr>
          <p:nvPr/>
        </p:nvSpPr>
        <p:spPr bwMode="auto">
          <a:xfrm>
            <a:off x="5731842" y="2420218"/>
            <a:ext cx="2368550" cy="2520950"/>
          </a:xfrm>
          <a:prstGeom prst="irregularSeal2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imes New Roman" pitchFamily="18" charset="0"/>
            </a:endParaRPr>
          </a:p>
          <a:p>
            <a:r>
              <a:rPr lang="en-GB" sz="2000">
                <a:latin typeface="Times New Roman" pitchFamily="18" charset="0"/>
              </a:rPr>
              <a:t>Market demand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99629" y="3995018"/>
            <a:ext cx="1165225" cy="503238"/>
            <a:chOff x="2234618" y="3015835"/>
            <a:chExt cx="1165806" cy="503238"/>
          </a:xfrm>
        </p:grpSpPr>
        <p:sp>
          <p:nvSpPr>
            <p:cNvPr id="36897" name="Text Box 26"/>
            <p:cNvSpPr txBox="1">
              <a:spLocks noChangeArrowheads="1"/>
            </p:cNvSpPr>
            <p:nvPr/>
          </p:nvSpPr>
          <p:spPr bwMode="auto">
            <a:xfrm>
              <a:off x="2234618" y="3015835"/>
              <a:ext cx="971550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w(q)</a:t>
              </a:r>
            </a:p>
          </p:txBody>
        </p:sp>
        <p:sp>
          <p:nvSpPr>
            <p:cNvPr id="36898" name="Line 27"/>
            <p:cNvSpPr>
              <a:spLocks noChangeShapeType="1"/>
            </p:cNvSpPr>
            <p:nvPr/>
          </p:nvSpPr>
          <p:spPr bwMode="auto">
            <a:xfrm rot="16200000" flipV="1">
              <a:off x="2854620" y="2930819"/>
              <a:ext cx="14702" cy="107690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6899" name="Picture 4" descr="C:\Users\stavrianna\Desktop\money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4800" y="3072184"/>
              <a:ext cx="508000" cy="39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6" name="Group 14"/>
          <p:cNvGrpSpPr>
            <a:grpSpLocks/>
          </p:cNvGrpSpPr>
          <p:nvPr/>
        </p:nvGrpSpPr>
        <p:grpSpPr bwMode="auto">
          <a:xfrm>
            <a:off x="2104404" y="2896468"/>
            <a:ext cx="1079500" cy="358775"/>
            <a:chOff x="1429" y="-358470"/>
            <a:chExt cx="680" cy="360040"/>
          </a:xfrm>
        </p:grpSpPr>
        <p:sp>
          <p:nvSpPr>
            <p:cNvPr id="36895" name="Line 15"/>
            <p:cNvSpPr>
              <a:spLocks noChangeShapeType="1"/>
            </p:cNvSpPr>
            <p:nvPr/>
          </p:nvSpPr>
          <p:spPr bwMode="auto">
            <a:xfrm rot="16200000" flipH="1">
              <a:off x="1769" y="1230"/>
              <a:ext cx="0" cy="68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6" name="Text Box 16"/>
            <p:cNvSpPr txBox="1">
              <a:spLocks noChangeArrowheads="1"/>
            </p:cNvSpPr>
            <p:nvPr/>
          </p:nvSpPr>
          <p:spPr bwMode="auto">
            <a:xfrm>
              <a:off x="1510" y="-358470"/>
              <a:ext cx="2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w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86942" y="3394943"/>
            <a:ext cx="1089025" cy="461963"/>
            <a:chOff x="2322724" y="2415859"/>
            <a:chExt cx="1089025" cy="461525"/>
          </a:xfrm>
        </p:grpSpPr>
        <p:sp>
          <p:nvSpPr>
            <p:cNvPr id="36892" name="Line 29"/>
            <p:cNvSpPr>
              <a:spLocks noChangeShapeType="1"/>
            </p:cNvSpPr>
            <p:nvPr/>
          </p:nvSpPr>
          <p:spPr bwMode="auto">
            <a:xfrm rot="-5400000">
              <a:off x="2861680" y="2327315"/>
              <a:ext cx="11113" cy="108902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3" name="Text Box 30"/>
            <p:cNvSpPr txBox="1">
              <a:spLocks noChangeArrowheads="1"/>
            </p:cNvSpPr>
            <p:nvPr/>
          </p:nvSpPr>
          <p:spPr bwMode="auto">
            <a:xfrm>
              <a:off x="2452106" y="2490810"/>
              <a:ext cx="455613" cy="342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q</a:t>
              </a:r>
            </a:p>
          </p:txBody>
        </p:sp>
        <p:pic>
          <p:nvPicPr>
            <p:cNvPr id="36894" name="Picture 8" descr="C:\Users\stavrianna\AppData\Local\Microsoft\Windows\Temporary Internet Files\Content.IE5\136T2OP9\MPj04386500000[1]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4952" y="2415859"/>
              <a:ext cx="338666" cy="39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4191967" y="3425106"/>
            <a:ext cx="1939925" cy="487362"/>
            <a:chOff x="4427479" y="2446016"/>
            <a:chExt cx="1940533" cy="488224"/>
          </a:xfrm>
        </p:grpSpPr>
        <p:sp>
          <p:nvSpPr>
            <p:cNvPr id="36889" name="Line 20"/>
            <p:cNvSpPr>
              <a:spLocks noChangeShapeType="1"/>
            </p:cNvSpPr>
            <p:nvPr/>
          </p:nvSpPr>
          <p:spPr bwMode="auto">
            <a:xfrm rot="16200000" flipH="1">
              <a:off x="5236953" y="2177307"/>
              <a:ext cx="540" cy="151332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0" name="Text Box 21"/>
            <p:cNvSpPr txBox="1">
              <a:spLocks noChangeArrowheads="1"/>
            </p:cNvSpPr>
            <p:nvPr/>
          </p:nvSpPr>
          <p:spPr bwMode="auto">
            <a:xfrm>
              <a:off x="4427479" y="2503234"/>
              <a:ext cx="1940533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Min{q,D}</a:t>
              </a:r>
            </a:p>
          </p:txBody>
        </p:sp>
        <p:pic>
          <p:nvPicPr>
            <p:cNvPr id="36891" name="Picture 5" descr="C:\Users\stavrianna\Desktop\newspapers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925" y="2446016"/>
              <a:ext cx="359840" cy="43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249117" y="4023593"/>
            <a:ext cx="1625600" cy="452438"/>
            <a:chOff x="4485083" y="3044353"/>
            <a:chExt cx="1625431" cy="453590"/>
          </a:xfrm>
        </p:grpSpPr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36868" y="3132943"/>
              <a:ext cx="705519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 rot="16200000" flipV="1">
              <a:off x="5295084" y="2682512"/>
              <a:ext cx="5430" cy="162543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6888" name="Picture 4" descr="C:\Users\stavrianna\Desktop\money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8045" y="3044353"/>
              <a:ext cx="507600" cy="3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249117" y="2661518"/>
            <a:ext cx="1727200" cy="588963"/>
            <a:chOff x="4484106" y="1682374"/>
            <a:chExt cx="1727200" cy="589343"/>
          </a:xfrm>
        </p:grpSpPr>
        <p:grpSp>
          <p:nvGrpSpPr>
            <p:cNvPr id="36882" name="Group 31"/>
            <p:cNvGrpSpPr>
              <a:grpSpLocks/>
            </p:cNvGrpSpPr>
            <p:nvPr/>
          </p:nvGrpSpPr>
          <p:grpSpPr bwMode="auto">
            <a:xfrm>
              <a:off x="4484106" y="1839831"/>
              <a:ext cx="1727200" cy="431886"/>
              <a:chOff x="2790" y="1615"/>
              <a:chExt cx="1269" cy="273"/>
            </a:xfrm>
          </p:grpSpPr>
          <p:sp>
            <p:nvSpPr>
              <p:cNvPr id="36884" name="Line 32"/>
              <p:cNvSpPr>
                <a:spLocks noChangeShapeType="1"/>
              </p:cNvSpPr>
              <p:nvPr/>
            </p:nvSpPr>
            <p:spPr bwMode="auto">
              <a:xfrm rot="16200000" flipV="1">
                <a:off x="3424" y="1253"/>
                <a:ext cx="1" cy="1269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Text Box 33"/>
              <p:cNvSpPr txBox="1">
                <a:spLocks noChangeArrowheads="1"/>
              </p:cNvSpPr>
              <p:nvPr/>
            </p:nvSpPr>
            <p:spPr bwMode="auto">
              <a:xfrm>
                <a:off x="3016" y="1615"/>
                <a:ext cx="216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i="1">
                    <a:latin typeface="Times New Roman" pitchFamily="18" charset="0"/>
                  </a:rPr>
                  <a:t>D</a:t>
                </a:r>
              </a:p>
            </p:txBody>
          </p:sp>
        </p:grpSp>
        <p:pic>
          <p:nvPicPr>
            <p:cNvPr id="36883" name="Picture 2" descr="C:\Users\stavrianna\Desktop\buying_newspaper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20045" y="1682374"/>
              <a:ext cx="363600" cy="5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81" name="Picture 2" descr="C:\Users\stavrianna\AppData\Local\Microsoft\Windows\Temporary Internet Files\Content.IE5\136T2OP9\MPj044312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0667" y="2678981"/>
            <a:ext cx="361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III: Agent Based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53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79388" y="2780928"/>
            <a:ext cx="3672532" cy="504329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Efficiency scores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2" name="TextBox 50"/>
          <p:cNvSpPr txBox="1">
            <a:spLocks noChangeArrowheads="1"/>
          </p:cNvSpPr>
          <p:nvPr/>
        </p:nvSpPr>
        <p:spPr bwMode="auto">
          <a:xfrm>
            <a:off x="539750" y="1772816"/>
            <a:ext cx="187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Arial" charset="0"/>
              </a:rPr>
              <a:t>Suppliers</a:t>
            </a:r>
          </a:p>
          <a:p>
            <a:r>
              <a:rPr lang="en-GB" dirty="0">
                <a:latin typeface="Arial" charset="0"/>
              </a:rPr>
              <a:t>Retailers</a:t>
            </a: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9721612"/>
              </p:ext>
            </p:extLst>
          </p:nvPr>
        </p:nvGraphicFramePr>
        <p:xfrm>
          <a:off x="2339975" y="1772816"/>
          <a:ext cx="5465763" cy="457200"/>
        </p:xfrm>
        <a:graphic>
          <a:graphicData uri="http://schemas.openxmlformats.org/presentationml/2006/ole">
            <p:oleObj spid="_x0000_s3100" name="Equation" r:id="rId4" imgW="3225800" imgH="2667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1763416"/>
              </p:ext>
            </p:extLst>
          </p:nvPr>
        </p:nvGraphicFramePr>
        <p:xfrm>
          <a:off x="2339975" y="2204864"/>
          <a:ext cx="6264275" cy="441325"/>
        </p:xfrm>
        <a:graphic>
          <a:graphicData uri="http://schemas.openxmlformats.org/presentationml/2006/ole">
            <p:oleObj spid="_x0000_s3101" name="Equation" r:id="rId5" imgW="3886200" imgH="279400" progId="">
              <p:embed/>
            </p:oleObj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8687303"/>
              </p:ext>
            </p:extLst>
          </p:nvPr>
        </p:nvGraphicFramePr>
        <p:xfrm>
          <a:off x="179388" y="3501008"/>
          <a:ext cx="8713092" cy="264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399"/>
                <a:gridCol w="1494013"/>
                <a:gridCol w="1512044"/>
                <a:gridCol w="1533184"/>
                <a:gridCol w="1579130"/>
                <a:gridCol w="1496322"/>
              </a:tblGrid>
              <a:tr h="5022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F</a:t>
                      </a:r>
                      <a:r>
                        <a:rPr lang="en-US" sz="2000" baseline="-25000" dirty="0"/>
                        <a:t>1</a:t>
                      </a:r>
                      <a:endParaRPr lang="en-GB" sz="2000" dirty="0"/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2 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RET</a:t>
                      </a:r>
                      <a:r>
                        <a:rPr lang="en-US" sz="2000" baseline="-25000" dirty="0"/>
                        <a:t>1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RET</a:t>
                      </a:r>
                      <a:r>
                        <a:rPr lang="en-US" sz="2000" baseline="-25000" dirty="0"/>
                        <a:t>2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RET</a:t>
                      </a:r>
                      <a:r>
                        <a:rPr lang="en-US" sz="2000" baseline="-25000" dirty="0"/>
                        <a:t>3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RET</a:t>
                      </a:r>
                      <a:r>
                        <a:rPr lang="en-US" sz="2000" baseline="-25000" dirty="0"/>
                        <a:t>4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RET</a:t>
                      </a:r>
                      <a:r>
                        <a:rPr lang="en-US" sz="2000" baseline="-25000" dirty="0"/>
                        <a:t>OPT</a:t>
                      </a:r>
                      <a:endParaRPr lang="en-GB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1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SUP</a:t>
                      </a:r>
                      <a:r>
                        <a:rPr lang="en-US" sz="2000" baseline="-25000" dirty="0"/>
                        <a:t>1</a:t>
                      </a:r>
                      <a:endParaRPr lang="en-GB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0.150 (0.001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0.527 (0.006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0.397 (0.003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0.375 (0.003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0.320 (0.001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0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SUP</a:t>
                      </a:r>
                      <a:r>
                        <a:rPr lang="en-US" sz="2000" baseline="-25000" dirty="0"/>
                        <a:t>2</a:t>
                      </a:r>
                      <a:endParaRPr lang="en-GB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0.434 (0.002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0.778 (0.008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0.636 (0.005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0.461 (0.005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0.644 (0.005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0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/>
                        <a:t>SUP</a:t>
                      </a:r>
                      <a:r>
                        <a:rPr lang="en-US" sz="2000" baseline="-25000" dirty="0"/>
                        <a:t>3</a:t>
                      </a:r>
                      <a:endParaRPr lang="en-GB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0.708 (0.005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0.968 (0.012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0.851 (0.009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0.585 (0.008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0.849 (0.008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02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2000" dirty="0" smtClean="0"/>
                        <a:t>SUP</a:t>
                      </a:r>
                      <a:r>
                        <a:rPr lang="en-US" sz="2000" baseline="-25000" dirty="0" smtClean="0"/>
                        <a:t>OPT</a:t>
                      </a:r>
                      <a:endParaRPr lang="en-GB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0.550 (0.003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0.878 (0.010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0.734 (0.007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0.507 (0.006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0.741 (0.006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771677" y="4653136"/>
            <a:ext cx="1512167" cy="50413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III: Agent Based Modelling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771677" y="5157266"/>
            <a:ext cx="1512167" cy="50413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83844" y="5157266"/>
            <a:ext cx="1520553" cy="50413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76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4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with Models Part I: Model Building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39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6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with Models Part II: Model Using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112568" cy="26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1981086"/>
              </p:ext>
            </p:extLst>
          </p:nvPr>
        </p:nvGraphicFramePr>
        <p:xfrm>
          <a:off x="3347864" y="3717032"/>
          <a:ext cx="56166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72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924" y="3212975"/>
            <a:ext cx="3557625" cy="31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with Models Part III: Managers, Decision-Making and Models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261989" cy="36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156" y="1556791"/>
            <a:ext cx="3125996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0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I been doing Behavioural OR for the Last 20 Years?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7747"/>
            <a:ext cx="324036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Eliciting and modelling human behaviour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442954"/>
            <a:ext cx="324036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Agent-based modelling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717594"/>
            <a:ext cx="225656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Understanding model building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4722263"/>
            <a:ext cx="2232248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Understanding model use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532927"/>
            <a:ext cx="2952328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Understanding how decisions are made based on models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4067944" y="2794611"/>
            <a:ext cx="1008112" cy="239398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483768" y="5018062"/>
            <a:ext cx="504056" cy="239398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220072" y="5026859"/>
            <a:ext cx="504056" cy="239398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372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Modelling Behaviour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40903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Behaviour with Models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5876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23528" y="1772816"/>
            <a:ext cx="83169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dirty="0" smtClean="0">
                <a:latin typeface="+mn-lt"/>
              </a:rPr>
              <a:t>To develop a better understanding of behavioural OR.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+mn-lt"/>
                <a:cs typeface="Arial" pitchFamily="34" charset="0"/>
              </a:rPr>
              <a:t>My research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+mn-lt"/>
                <a:cs typeface="Arial" pitchFamily="34" charset="0"/>
              </a:rPr>
              <a:t>Examples of modelling behaviour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+mn-lt"/>
                <a:cs typeface="Arial" pitchFamily="34" charset="0"/>
              </a:rPr>
              <a:t>Examples of understanding behaviour with models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+mn-lt"/>
                <a:cs typeface="Arial" pitchFamily="34" charset="0"/>
              </a:rPr>
              <a:t>Some key elements of BOR</a:t>
            </a:r>
            <a:endParaRPr lang="en-GB" sz="28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pPr eaLnBrk="1" hangingPunct="1"/>
            <a:r>
              <a:rPr lang="en-GB" dirty="0" smtClean="0"/>
              <a:t>My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688" y="1670103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Simulation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0174" y="2705866"/>
            <a:ext cx="354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3300"/>
                </a:solidFill>
              </a:rPr>
              <a:t>Simulation conceptual modelling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92139" y="2154703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5F5F5F"/>
                </a:solidFill>
              </a:rPr>
              <a:t>Simulation output analysis</a:t>
            </a:r>
            <a:endParaRPr lang="en-GB" dirty="0">
              <a:solidFill>
                <a:srgbClr val="5F5F5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07170" y="4237636"/>
            <a:ext cx="3063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60061"/>
                </a:solidFill>
              </a:rPr>
              <a:t>Facilitated modelling with simulation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012850" y="4834321"/>
            <a:ext cx="228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Comparison of </a:t>
            </a:r>
            <a:r>
              <a:rPr lang="en-GB" dirty="0" smtClean="0">
                <a:solidFill>
                  <a:srgbClr val="00FF00"/>
                </a:solidFill>
              </a:rPr>
              <a:t>DES and SD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396253" y="4045341"/>
            <a:ext cx="2544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Agent-based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5517232"/>
            <a:ext cx="374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Verification and validation of simulation models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0365" y="4038163"/>
            <a:ext cx="3769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The quality of operational research interventions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4588226" y="38488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Modelling human decision-making and interaction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728933"/>
            <a:ext cx="3672408" cy="3848402"/>
          </a:xfrm>
          <a:prstGeom prst="rect">
            <a:avLst/>
          </a:prstGeom>
          <a:solidFill>
            <a:srgbClr val="C60061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604838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 Lorry Loading Bay Problem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73312"/>
            <a:ext cx="72009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Behaviour Part I: 1995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95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16557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 Lorry Loading Bay Problem:</a:t>
            </a:r>
          </a:p>
          <a:p>
            <a:pPr marL="400050" lvl="1" indent="0"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Decision tree derived from example cases using a simulation model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940" y="2780928"/>
            <a:ext cx="49403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I: 1995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2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3"/>
          <p:cNvSpPr txBox="1">
            <a:spLocks noChangeArrowheads="1"/>
          </p:cNvSpPr>
          <p:nvPr/>
        </p:nvSpPr>
        <p:spPr bwMode="auto">
          <a:xfrm>
            <a:off x="973138" y="1466676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Investigation of the</a:t>
            </a:r>
          </a:p>
          <a:p>
            <a:r>
              <a:rPr lang="en-GB" sz="1400"/>
              <a:t>operations system</a:t>
            </a:r>
          </a:p>
        </p:txBody>
      </p:sp>
      <p:sp>
        <p:nvSpPr>
          <p:cNvPr id="31748" name="Text Box 54"/>
          <p:cNvSpPr txBox="1">
            <a:spLocks noChangeArrowheads="1"/>
          </p:cNvSpPr>
          <p:nvPr/>
        </p:nvSpPr>
        <p:spPr bwMode="auto">
          <a:xfrm>
            <a:off x="2339975" y="1969914"/>
            <a:ext cx="22971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Understanding the process</a:t>
            </a:r>
          </a:p>
          <a:p>
            <a:r>
              <a:rPr lang="en-GB" sz="1400"/>
              <a:t>and the decision-</a:t>
            </a:r>
          </a:p>
          <a:p>
            <a:r>
              <a:rPr lang="en-GB" sz="1400"/>
              <a:t>making required</a:t>
            </a:r>
          </a:p>
        </p:txBody>
      </p:sp>
      <p:sp>
        <p:nvSpPr>
          <p:cNvPr id="31749" name="Text Box 55"/>
          <p:cNvSpPr txBox="1">
            <a:spLocks noChangeArrowheads="1"/>
          </p:cNvSpPr>
          <p:nvPr/>
        </p:nvSpPr>
        <p:spPr bwMode="auto">
          <a:xfrm>
            <a:off x="2644775" y="3244676"/>
            <a:ext cx="103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Elicit</a:t>
            </a:r>
          </a:p>
          <a:p>
            <a:r>
              <a:rPr lang="en-GB" sz="1400"/>
              <a:t>knowledge</a:t>
            </a:r>
          </a:p>
        </p:txBody>
      </p:sp>
      <p:sp>
        <p:nvSpPr>
          <p:cNvPr id="31750" name="Text Box 56"/>
          <p:cNvSpPr txBox="1">
            <a:spLocks noChangeArrowheads="1"/>
          </p:cNvSpPr>
          <p:nvPr/>
        </p:nvSpPr>
        <p:spPr bwMode="auto">
          <a:xfrm>
            <a:off x="971550" y="4159076"/>
            <a:ext cx="1878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Decisions taken</a:t>
            </a:r>
          </a:p>
          <a:p>
            <a:r>
              <a:rPr lang="en-GB" sz="1400"/>
              <a:t>under scenarios</a:t>
            </a:r>
          </a:p>
          <a:p>
            <a:r>
              <a:rPr lang="en-GB" sz="1400"/>
              <a:t>(data sets held for</a:t>
            </a:r>
          </a:p>
          <a:p>
            <a:r>
              <a:rPr lang="en-GB" sz="1400"/>
              <a:t>each decision-maker)</a:t>
            </a:r>
          </a:p>
        </p:txBody>
      </p:sp>
      <p:sp>
        <p:nvSpPr>
          <p:cNvPr id="31751" name="Text Box 57"/>
          <p:cNvSpPr txBox="1">
            <a:spLocks noChangeArrowheads="1"/>
          </p:cNvSpPr>
          <p:nvPr/>
        </p:nvSpPr>
        <p:spPr bwMode="auto">
          <a:xfrm>
            <a:off x="2949575" y="5683076"/>
            <a:ext cx="649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Trains</a:t>
            </a:r>
          </a:p>
        </p:txBody>
      </p:sp>
      <p:sp>
        <p:nvSpPr>
          <p:cNvPr id="31752" name="Text Box 58"/>
          <p:cNvSpPr txBox="1">
            <a:spLocks noChangeArrowheads="1"/>
          </p:cNvSpPr>
          <p:nvPr/>
        </p:nvSpPr>
        <p:spPr bwMode="auto">
          <a:xfrm>
            <a:off x="3490913" y="6140276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Represent the decision-making</a:t>
            </a:r>
          </a:p>
          <a:p>
            <a:r>
              <a:rPr lang="en-GB" sz="1400"/>
              <a:t>strategy of each decision-maker</a:t>
            </a:r>
          </a:p>
        </p:txBody>
      </p:sp>
      <p:sp>
        <p:nvSpPr>
          <p:cNvPr id="31753" name="Text Box 59"/>
          <p:cNvSpPr txBox="1">
            <a:spLocks noChangeArrowheads="1"/>
          </p:cNvSpPr>
          <p:nvPr/>
        </p:nvSpPr>
        <p:spPr bwMode="auto">
          <a:xfrm>
            <a:off x="5921375" y="4235276"/>
            <a:ext cx="1770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Provide input to the</a:t>
            </a:r>
          </a:p>
          <a:p>
            <a:r>
              <a:rPr lang="en-GB" sz="1400"/>
              <a:t>VIS in place of </a:t>
            </a:r>
          </a:p>
          <a:p>
            <a:r>
              <a:rPr lang="en-GB" sz="1400"/>
              <a:t>the decision-makers</a:t>
            </a:r>
          </a:p>
        </p:txBody>
      </p:sp>
      <p:sp>
        <p:nvSpPr>
          <p:cNvPr id="31754" name="Text Box 60"/>
          <p:cNvSpPr txBox="1">
            <a:spLocks noChangeArrowheads="1"/>
          </p:cNvSpPr>
          <p:nvPr/>
        </p:nvSpPr>
        <p:spPr bwMode="auto">
          <a:xfrm>
            <a:off x="4067175" y="2422351"/>
            <a:ext cx="1663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Generate decision-</a:t>
            </a:r>
          </a:p>
          <a:p>
            <a:r>
              <a:rPr lang="en-GB" sz="1400"/>
              <a:t>making scenarios</a:t>
            </a:r>
          </a:p>
        </p:txBody>
      </p:sp>
      <p:sp>
        <p:nvSpPr>
          <p:cNvPr id="31755" name="Text Box 61"/>
          <p:cNvSpPr txBox="1">
            <a:spLocks noChangeArrowheads="1"/>
          </p:cNvSpPr>
          <p:nvPr/>
        </p:nvSpPr>
        <p:spPr bwMode="auto">
          <a:xfrm>
            <a:off x="3873500" y="3549476"/>
            <a:ext cx="228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Predict performance of</a:t>
            </a:r>
          </a:p>
          <a:p>
            <a:r>
              <a:rPr lang="en-GB" sz="1400"/>
              <a:t>decision-making strategies</a:t>
            </a:r>
          </a:p>
        </p:txBody>
      </p:sp>
      <p:sp>
        <p:nvSpPr>
          <p:cNvPr id="31756" name="Text Box 62"/>
          <p:cNvSpPr txBox="1">
            <a:spLocks noChangeArrowheads="1"/>
          </p:cNvSpPr>
          <p:nvPr/>
        </p:nvSpPr>
        <p:spPr bwMode="auto">
          <a:xfrm>
            <a:off x="6073775" y="5606876"/>
            <a:ext cx="1738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Seek improvements</a:t>
            </a:r>
          </a:p>
        </p:txBody>
      </p:sp>
      <p:sp>
        <p:nvSpPr>
          <p:cNvPr id="31757" name="Rectangle 63"/>
          <p:cNvSpPr>
            <a:spLocks noChangeArrowheads="1"/>
          </p:cNvSpPr>
          <p:nvPr/>
        </p:nvSpPr>
        <p:spPr bwMode="auto">
          <a:xfrm>
            <a:off x="4244975" y="3016076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/>
              <a:t>VIS model</a:t>
            </a:r>
          </a:p>
        </p:txBody>
      </p:sp>
      <p:sp>
        <p:nvSpPr>
          <p:cNvPr id="31758" name="Rectangle 64"/>
          <p:cNvSpPr>
            <a:spLocks noChangeArrowheads="1"/>
          </p:cNvSpPr>
          <p:nvPr/>
        </p:nvSpPr>
        <p:spPr bwMode="auto">
          <a:xfrm>
            <a:off x="4244975" y="5606876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/>
              <a:t>AI model</a:t>
            </a:r>
          </a:p>
        </p:txBody>
      </p:sp>
      <p:sp>
        <p:nvSpPr>
          <p:cNvPr id="31759" name="AutoShape 65"/>
          <p:cNvSpPr>
            <a:spLocks noChangeArrowheads="1"/>
          </p:cNvSpPr>
          <p:nvPr/>
        </p:nvSpPr>
        <p:spPr bwMode="auto">
          <a:xfrm>
            <a:off x="2873375" y="4082876"/>
            <a:ext cx="609600" cy="9906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400"/>
              <a:t>Data</a:t>
            </a:r>
          </a:p>
          <a:p>
            <a:r>
              <a:rPr lang="en-GB" sz="1400"/>
              <a:t>sets</a:t>
            </a:r>
          </a:p>
        </p:txBody>
      </p:sp>
      <p:grpSp>
        <p:nvGrpSpPr>
          <p:cNvPr id="31760" name="Group 67"/>
          <p:cNvGrpSpPr>
            <a:grpSpLocks/>
          </p:cNvGrpSpPr>
          <p:nvPr/>
        </p:nvGrpSpPr>
        <p:grpSpPr bwMode="auto">
          <a:xfrm>
            <a:off x="1730375" y="1949276"/>
            <a:ext cx="2438400" cy="1371600"/>
            <a:chOff x="980" y="1355"/>
            <a:chExt cx="1044" cy="586"/>
          </a:xfrm>
        </p:grpSpPr>
        <p:sp>
          <p:nvSpPr>
            <p:cNvPr id="31783" name="Freeform 68"/>
            <p:cNvSpPr>
              <a:spLocks/>
            </p:cNvSpPr>
            <p:nvPr/>
          </p:nvSpPr>
          <p:spPr bwMode="auto">
            <a:xfrm>
              <a:off x="980" y="1355"/>
              <a:ext cx="982" cy="553"/>
            </a:xfrm>
            <a:custGeom>
              <a:avLst/>
              <a:gdLst>
                <a:gd name="T0" fmla="*/ 0 w 1964"/>
                <a:gd name="T1" fmla="*/ 0 h 1106"/>
                <a:gd name="T2" fmla="*/ 1 w 1964"/>
                <a:gd name="T3" fmla="*/ 12 h 1106"/>
                <a:gd name="T4" fmla="*/ 3 w 1964"/>
                <a:gd name="T5" fmla="*/ 25 h 1106"/>
                <a:gd name="T6" fmla="*/ 6 w 1964"/>
                <a:gd name="T7" fmla="*/ 37 h 1106"/>
                <a:gd name="T8" fmla="*/ 11 w 1964"/>
                <a:gd name="T9" fmla="*/ 50 h 1106"/>
                <a:gd name="T10" fmla="*/ 17 w 1964"/>
                <a:gd name="T11" fmla="*/ 61 h 1106"/>
                <a:gd name="T12" fmla="*/ 24 w 1964"/>
                <a:gd name="T13" fmla="*/ 74 h 1106"/>
                <a:gd name="T14" fmla="*/ 32 w 1964"/>
                <a:gd name="T15" fmla="*/ 86 h 1106"/>
                <a:gd name="T16" fmla="*/ 42 w 1964"/>
                <a:gd name="T17" fmla="*/ 97 h 1106"/>
                <a:gd name="T18" fmla="*/ 52 w 1964"/>
                <a:gd name="T19" fmla="*/ 109 h 1106"/>
                <a:gd name="T20" fmla="*/ 63 w 1964"/>
                <a:gd name="T21" fmla="*/ 121 h 1106"/>
                <a:gd name="T22" fmla="*/ 76 w 1964"/>
                <a:gd name="T23" fmla="*/ 133 h 1106"/>
                <a:gd name="T24" fmla="*/ 90 w 1964"/>
                <a:gd name="T25" fmla="*/ 143 h 1106"/>
                <a:gd name="T26" fmla="*/ 104 w 1964"/>
                <a:gd name="T27" fmla="*/ 154 h 1106"/>
                <a:gd name="T28" fmla="*/ 119 w 1964"/>
                <a:gd name="T29" fmla="*/ 164 h 1106"/>
                <a:gd name="T30" fmla="*/ 135 w 1964"/>
                <a:gd name="T31" fmla="*/ 174 h 1106"/>
                <a:gd name="T32" fmla="*/ 152 w 1964"/>
                <a:gd name="T33" fmla="*/ 184 h 1106"/>
                <a:gd name="T34" fmla="*/ 170 w 1964"/>
                <a:gd name="T35" fmla="*/ 194 h 1106"/>
                <a:gd name="T36" fmla="*/ 188 w 1964"/>
                <a:gd name="T37" fmla="*/ 203 h 1106"/>
                <a:gd name="T38" fmla="*/ 206 w 1964"/>
                <a:gd name="T39" fmla="*/ 211 h 1106"/>
                <a:gd name="T40" fmla="*/ 226 w 1964"/>
                <a:gd name="T41" fmla="*/ 219 h 1106"/>
                <a:gd name="T42" fmla="*/ 246 w 1964"/>
                <a:gd name="T43" fmla="*/ 227 h 1106"/>
                <a:gd name="T44" fmla="*/ 266 w 1964"/>
                <a:gd name="T45" fmla="*/ 234 h 1106"/>
                <a:gd name="T46" fmla="*/ 287 w 1964"/>
                <a:gd name="T47" fmla="*/ 241 h 1106"/>
                <a:gd name="T48" fmla="*/ 309 w 1964"/>
                <a:gd name="T49" fmla="*/ 248 h 1106"/>
                <a:gd name="T50" fmla="*/ 331 w 1964"/>
                <a:gd name="T51" fmla="*/ 253 h 1106"/>
                <a:gd name="T52" fmla="*/ 353 w 1964"/>
                <a:gd name="T53" fmla="*/ 259 h 1106"/>
                <a:gd name="T54" fmla="*/ 376 w 1964"/>
                <a:gd name="T55" fmla="*/ 264 h 1106"/>
                <a:gd name="T56" fmla="*/ 399 w 1964"/>
                <a:gd name="T57" fmla="*/ 267 h 1106"/>
                <a:gd name="T58" fmla="*/ 422 w 1964"/>
                <a:gd name="T59" fmla="*/ 271 h 1106"/>
                <a:gd name="T60" fmla="*/ 444 w 1964"/>
                <a:gd name="T61" fmla="*/ 273 h 1106"/>
                <a:gd name="T62" fmla="*/ 468 w 1964"/>
                <a:gd name="T63" fmla="*/ 275 h 1106"/>
                <a:gd name="T64" fmla="*/ 491 w 1964"/>
                <a:gd name="T65" fmla="*/ 277 h 1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4"/>
                <a:gd name="T100" fmla="*/ 0 h 1106"/>
                <a:gd name="T101" fmla="*/ 1964 w 1964"/>
                <a:gd name="T102" fmla="*/ 1106 h 1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4" h="1106">
                  <a:moveTo>
                    <a:pt x="0" y="0"/>
                  </a:moveTo>
                  <a:lnTo>
                    <a:pt x="2" y="50"/>
                  </a:lnTo>
                  <a:lnTo>
                    <a:pt x="12" y="100"/>
                  </a:lnTo>
                  <a:lnTo>
                    <a:pt x="24" y="150"/>
                  </a:lnTo>
                  <a:lnTo>
                    <a:pt x="44" y="200"/>
                  </a:lnTo>
                  <a:lnTo>
                    <a:pt x="68" y="247"/>
                  </a:lnTo>
                  <a:lnTo>
                    <a:pt x="96" y="297"/>
                  </a:lnTo>
                  <a:lnTo>
                    <a:pt x="128" y="345"/>
                  </a:lnTo>
                  <a:lnTo>
                    <a:pt x="166" y="391"/>
                  </a:lnTo>
                  <a:lnTo>
                    <a:pt x="208" y="439"/>
                  </a:lnTo>
                  <a:lnTo>
                    <a:pt x="254" y="485"/>
                  </a:lnTo>
                  <a:lnTo>
                    <a:pt x="303" y="529"/>
                  </a:lnTo>
                  <a:lnTo>
                    <a:pt x="357" y="573"/>
                  </a:lnTo>
                  <a:lnTo>
                    <a:pt x="415" y="617"/>
                  </a:lnTo>
                  <a:lnTo>
                    <a:pt x="475" y="659"/>
                  </a:lnTo>
                  <a:lnTo>
                    <a:pt x="539" y="698"/>
                  </a:lnTo>
                  <a:lnTo>
                    <a:pt x="607" y="738"/>
                  </a:lnTo>
                  <a:lnTo>
                    <a:pt x="677" y="776"/>
                  </a:lnTo>
                  <a:lnTo>
                    <a:pt x="749" y="812"/>
                  </a:lnTo>
                  <a:lnTo>
                    <a:pt x="824" y="846"/>
                  </a:lnTo>
                  <a:lnTo>
                    <a:pt x="902" y="878"/>
                  </a:lnTo>
                  <a:lnTo>
                    <a:pt x="982" y="910"/>
                  </a:lnTo>
                  <a:lnTo>
                    <a:pt x="1064" y="938"/>
                  </a:lnTo>
                  <a:lnTo>
                    <a:pt x="1148" y="966"/>
                  </a:lnTo>
                  <a:lnTo>
                    <a:pt x="1235" y="992"/>
                  </a:lnTo>
                  <a:lnTo>
                    <a:pt x="1321" y="1014"/>
                  </a:lnTo>
                  <a:lnTo>
                    <a:pt x="1411" y="1034"/>
                  </a:lnTo>
                  <a:lnTo>
                    <a:pt x="1501" y="1054"/>
                  </a:lnTo>
                  <a:lnTo>
                    <a:pt x="1593" y="1068"/>
                  </a:lnTo>
                  <a:lnTo>
                    <a:pt x="1685" y="1082"/>
                  </a:lnTo>
                  <a:lnTo>
                    <a:pt x="1776" y="1092"/>
                  </a:lnTo>
                  <a:lnTo>
                    <a:pt x="1870" y="1100"/>
                  </a:lnTo>
                  <a:lnTo>
                    <a:pt x="1964" y="1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4" name="Freeform 69"/>
            <p:cNvSpPr>
              <a:spLocks/>
            </p:cNvSpPr>
            <p:nvPr/>
          </p:nvSpPr>
          <p:spPr bwMode="auto">
            <a:xfrm>
              <a:off x="1961" y="1878"/>
              <a:ext cx="63" cy="63"/>
            </a:xfrm>
            <a:custGeom>
              <a:avLst/>
              <a:gdLst>
                <a:gd name="T0" fmla="*/ 0 w 126"/>
                <a:gd name="T1" fmla="*/ 32 h 125"/>
                <a:gd name="T2" fmla="*/ 32 w 126"/>
                <a:gd name="T3" fmla="*/ 16 h 125"/>
                <a:gd name="T4" fmla="*/ 1 w 126"/>
                <a:gd name="T5" fmla="*/ 0 h 125"/>
                <a:gd name="T6" fmla="*/ 0 w 126"/>
                <a:gd name="T7" fmla="*/ 32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5"/>
                <a:gd name="T14" fmla="*/ 126 w 12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5">
                  <a:moveTo>
                    <a:pt x="0" y="125"/>
                  </a:moveTo>
                  <a:lnTo>
                    <a:pt x="126" y="64"/>
                  </a:lnTo>
                  <a:lnTo>
                    <a:pt x="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1" name="Group 70"/>
          <p:cNvGrpSpPr>
            <a:grpSpLocks/>
          </p:cNvGrpSpPr>
          <p:nvPr/>
        </p:nvGrpSpPr>
        <p:grpSpPr bwMode="auto">
          <a:xfrm>
            <a:off x="3178175" y="3397076"/>
            <a:ext cx="973138" cy="609600"/>
            <a:chOff x="1439" y="1968"/>
            <a:chExt cx="566" cy="288"/>
          </a:xfrm>
        </p:grpSpPr>
        <p:sp>
          <p:nvSpPr>
            <p:cNvPr id="31781" name="Freeform 71"/>
            <p:cNvSpPr>
              <a:spLocks/>
            </p:cNvSpPr>
            <p:nvPr/>
          </p:nvSpPr>
          <p:spPr bwMode="auto">
            <a:xfrm>
              <a:off x="1469" y="1968"/>
              <a:ext cx="536" cy="227"/>
            </a:xfrm>
            <a:custGeom>
              <a:avLst/>
              <a:gdLst>
                <a:gd name="T0" fmla="*/ 268 w 1072"/>
                <a:gd name="T1" fmla="*/ 0 h 453"/>
                <a:gd name="T2" fmla="*/ 245 w 1072"/>
                <a:gd name="T3" fmla="*/ 1 h 453"/>
                <a:gd name="T4" fmla="*/ 223 w 1072"/>
                <a:gd name="T5" fmla="*/ 3 h 453"/>
                <a:gd name="T6" fmla="*/ 201 w 1072"/>
                <a:gd name="T7" fmla="*/ 6 h 453"/>
                <a:gd name="T8" fmla="*/ 180 w 1072"/>
                <a:gd name="T9" fmla="*/ 9 h 453"/>
                <a:gd name="T10" fmla="*/ 159 w 1072"/>
                <a:gd name="T11" fmla="*/ 14 h 453"/>
                <a:gd name="T12" fmla="*/ 139 w 1072"/>
                <a:gd name="T13" fmla="*/ 20 h 453"/>
                <a:gd name="T14" fmla="*/ 119 w 1072"/>
                <a:gd name="T15" fmla="*/ 27 h 453"/>
                <a:gd name="T16" fmla="*/ 101 w 1072"/>
                <a:gd name="T17" fmla="*/ 34 h 453"/>
                <a:gd name="T18" fmla="*/ 83 w 1072"/>
                <a:gd name="T19" fmla="*/ 42 h 453"/>
                <a:gd name="T20" fmla="*/ 67 w 1072"/>
                <a:gd name="T21" fmla="*/ 51 h 453"/>
                <a:gd name="T22" fmla="*/ 52 w 1072"/>
                <a:gd name="T23" fmla="*/ 61 h 453"/>
                <a:gd name="T24" fmla="*/ 38 w 1072"/>
                <a:gd name="T25" fmla="*/ 71 h 453"/>
                <a:gd name="T26" fmla="*/ 26 w 1072"/>
                <a:gd name="T27" fmla="*/ 81 h 453"/>
                <a:gd name="T28" fmla="*/ 15 w 1072"/>
                <a:gd name="T29" fmla="*/ 92 h 453"/>
                <a:gd name="T30" fmla="*/ 7 w 1072"/>
                <a:gd name="T31" fmla="*/ 103 h 453"/>
                <a:gd name="T32" fmla="*/ 3 w 1072"/>
                <a:gd name="T33" fmla="*/ 108 h 453"/>
                <a:gd name="T34" fmla="*/ 0 w 1072"/>
                <a:gd name="T35" fmla="*/ 114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2"/>
                <a:gd name="T55" fmla="*/ 0 h 453"/>
                <a:gd name="T56" fmla="*/ 1072 w 1072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2" h="453">
                  <a:moveTo>
                    <a:pt x="1072" y="0"/>
                  </a:moveTo>
                  <a:lnTo>
                    <a:pt x="982" y="2"/>
                  </a:lnTo>
                  <a:lnTo>
                    <a:pt x="894" y="10"/>
                  </a:lnTo>
                  <a:lnTo>
                    <a:pt x="806" y="22"/>
                  </a:lnTo>
                  <a:lnTo>
                    <a:pt x="721" y="36"/>
                  </a:lnTo>
                  <a:lnTo>
                    <a:pt x="639" y="56"/>
                  </a:lnTo>
                  <a:lnTo>
                    <a:pt x="557" y="80"/>
                  </a:lnTo>
                  <a:lnTo>
                    <a:pt x="479" y="106"/>
                  </a:lnTo>
                  <a:lnTo>
                    <a:pt x="405" y="136"/>
                  </a:lnTo>
                  <a:lnTo>
                    <a:pt x="333" y="168"/>
                  </a:lnTo>
                  <a:lnTo>
                    <a:pt x="267" y="204"/>
                  </a:lnTo>
                  <a:lnTo>
                    <a:pt x="208" y="242"/>
                  </a:lnTo>
                  <a:lnTo>
                    <a:pt x="154" y="282"/>
                  </a:lnTo>
                  <a:lnTo>
                    <a:pt x="104" y="322"/>
                  </a:lnTo>
                  <a:lnTo>
                    <a:pt x="62" y="366"/>
                  </a:lnTo>
                  <a:lnTo>
                    <a:pt x="28" y="409"/>
                  </a:lnTo>
                  <a:lnTo>
                    <a:pt x="12" y="431"/>
                  </a:lnTo>
                  <a:lnTo>
                    <a:pt x="0" y="4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2" name="Freeform 72"/>
            <p:cNvSpPr>
              <a:spLocks/>
            </p:cNvSpPr>
            <p:nvPr/>
          </p:nvSpPr>
          <p:spPr bwMode="auto">
            <a:xfrm>
              <a:off x="1439" y="2188"/>
              <a:ext cx="61" cy="68"/>
            </a:xfrm>
            <a:custGeom>
              <a:avLst/>
              <a:gdLst>
                <a:gd name="T0" fmla="*/ 0 w 122"/>
                <a:gd name="T1" fmla="*/ 0 h 136"/>
                <a:gd name="T2" fmla="*/ 8 w 122"/>
                <a:gd name="T3" fmla="*/ 34 h 136"/>
                <a:gd name="T4" fmla="*/ 31 w 122"/>
                <a:gd name="T5" fmla="*/ 8 h 136"/>
                <a:gd name="T6" fmla="*/ 0 w 122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36"/>
                <a:gd name="T14" fmla="*/ 122 w 12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36">
                  <a:moveTo>
                    <a:pt x="0" y="0"/>
                  </a:moveTo>
                  <a:lnTo>
                    <a:pt x="30" y="136"/>
                  </a:lnTo>
                  <a:lnTo>
                    <a:pt x="12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2" name="Group 73"/>
          <p:cNvGrpSpPr>
            <a:grpSpLocks/>
          </p:cNvGrpSpPr>
          <p:nvPr/>
        </p:nvGrpSpPr>
        <p:grpSpPr bwMode="auto">
          <a:xfrm>
            <a:off x="3178175" y="5149676"/>
            <a:ext cx="990600" cy="762000"/>
            <a:chOff x="1454" y="2830"/>
            <a:chExt cx="551" cy="270"/>
          </a:xfrm>
        </p:grpSpPr>
        <p:sp>
          <p:nvSpPr>
            <p:cNvPr id="31779" name="Freeform 74"/>
            <p:cNvSpPr>
              <a:spLocks/>
            </p:cNvSpPr>
            <p:nvPr/>
          </p:nvSpPr>
          <p:spPr bwMode="auto">
            <a:xfrm>
              <a:off x="1454" y="2830"/>
              <a:ext cx="489" cy="238"/>
            </a:xfrm>
            <a:custGeom>
              <a:avLst/>
              <a:gdLst>
                <a:gd name="T0" fmla="*/ 0 w 978"/>
                <a:gd name="T1" fmla="*/ 0 h 475"/>
                <a:gd name="T2" fmla="*/ 1 w 978"/>
                <a:gd name="T3" fmla="*/ 5 h 475"/>
                <a:gd name="T4" fmla="*/ 2 w 978"/>
                <a:gd name="T5" fmla="*/ 11 h 475"/>
                <a:gd name="T6" fmla="*/ 3 w 978"/>
                <a:gd name="T7" fmla="*/ 16 h 475"/>
                <a:gd name="T8" fmla="*/ 6 w 978"/>
                <a:gd name="T9" fmla="*/ 21 h 475"/>
                <a:gd name="T10" fmla="*/ 8 w 978"/>
                <a:gd name="T11" fmla="*/ 26 h 475"/>
                <a:gd name="T12" fmla="*/ 12 w 978"/>
                <a:gd name="T13" fmla="*/ 31 h 475"/>
                <a:gd name="T14" fmla="*/ 16 w 978"/>
                <a:gd name="T15" fmla="*/ 36 h 475"/>
                <a:gd name="T16" fmla="*/ 21 w 978"/>
                <a:gd name="T17" fmla="*/ 41 h 475"/>
                <a:gd name="T18" fmla="*/ 26 w 978"/>
                <a:gd name="T19" fmla="*/ 46 h 475"/>
                <a:gd name="T20" fmla="*/ 31 w 978"/>
                <a:gd name="T21" fmla="*/ 51 h 475"/>
                <a:gd name="T22" fmla="*/ 44 w 978"/>
                <a:gd name="T23" fmla="*/ 60 h 475"/>
                <a:gd name="T24" fmla="*/ 59 w 978"/>
                <a:gd name="T25" fmla="*/ 69 h 475"/>
                <a:gd name="T26" fmla="*/ 75 w 978"/>
                <a:gd name="T27" fmla="*/ 78 h 475"/>
                <a:gd name="T28" fmla="*/ 93 w 978"/>
                <a:gd name="T29" fmla="*/ 85 h 475"/>
                <a:gd name="T30" fmla="*/ 112 w 978"/>
                <a:gd name="T31" fmla="*/ 93 h 475"/>
                <a:gd name="T32" fmla="*/ 132 w 978"/>
                <a:gd name="T33" fmla="*/ 99 h 475"/>
                <a:gd name="T34" fmla="*/ 153 w 978"/>
                <a:gd name="T35" fmla="*/ 105 h 475"/>
                <a:gd name="T36" fmla="*/ 175 w 978"/>
                <a:gd name="T37" fmla="*/ 110 h 475"/>
                <a:gd name="T38" fmla="*/ 198 w 978"/>
                <a:gd name="T39" fmla="*/ 114 h 475"/>
                <a:gd name="T40" fmla="*/ 221 w 978"/>
                <a:gd name="T41" fmla="*/ 117 h 475"/>
                <a:gd name="T42" fmla="*/ 245 w 978"/>
                <a:gd name="T43" fmla="*/ 119 h 4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78"/>
                <a:gd name="T67" fmla="*/ 0 h 475"/>
                <a:gd name="T68" fmla="*/ 978 w 978"/>
                <a:gd name="T69" fmla="*/ 475 h 4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78" h="475">
                  <a:moveTo>
                    <a:pt x="0" y="0"/>
                  </a:moveTo>
                  <a:lnTo>
                    <a:pt x="2" y="20"/>
                  </a:lnTo>
                  <a:lnTo>
                    <a:pt x="6" y="42"/>
                  </a:lnTo>
                  <a:lnTo>
                    <a:pt x="12" y="62"/>
                  </a:lnTo>
                  <a:lnTo>
                    <a:pt x="22" y="81"/>
                  </a:lnTo>
                  <a:lnTo>
                    <a:pt x="32" y="103"/>
                  </a:lnTo>
                  <a:lnTo>
                    <a:pt x="46" y="123"/>
                  </a:lnTo>
                  <a:lnTo>
                    <a:pt x="64" y="143"/>
                  </a:lnTo>
                  <a:lnTo>
                    <a:pt x="82" y="163"/>
                  </a:lnTo>
                  <a:lnTo>
                    <a:pt x="102" y="183"/>
                  </a:lnTo>
                  <a:lnTo>
                    <a:pt x="126" y="201"/>
                  </a:lnTo>
                  <a:lnTo>
                    <a:pt x="176" y="239"/>
                  </a:lnTo>
                  <a:lnTo>
                    <a:pt x="234" y="275"/>
                  </a:lnTo>
                  <a:lnTo>
                    <a:pt x="299" y="309"/>
                  </a:lnTo>
                  <a:lnTo>
                    <a:pt x="369" y="339"/>
                  </a:lnTo>
                  <a:lnTo>
                    <a:pt x="445" y="369"/>
                  </a:lnTo>
                  <a:lnTo>
                    <a:pt x="527" y="395"/>
                  </a:lnTo>
                  <a:lnTo>
                    <a:pt x="611" y="419"/>
                  </a:lnTo>
                  <a:lnTo>
                    <a:pt x="699" y="439"/>
                  </a:lnTo>
                  <a:lnTo>
                    <a:pt x="790" y="455"/>
                  </a:lnTo>
                  <a:lnTo>
                    <a:pt x="884" y="467"/>
                  </a:lnTo>
                  <a:lnTo>
                    <a:pt x="978" y="47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0" name="Freeform 75"/>
            <p:cNvSpPr>
              <a:spLocks/>
            </p:cNvSpPr>
            <p:nvPr/>
          </p:nvSpPr>
          <p:spPr bwMode="auto">
            <a:xfrm>
              <a:off x="1942" y="3037"/>
              <a:ext cx="63" cy="63"/>
            </a:xfrm>
            <a:custGeom>
              <a:avLst/>
              <a:gdLst>
                <a:gd name="T0" fmla="*/ 0 w 126"/>
                <a:gd name="T1" fmla="*/ 32 h 126"/>
                <a:gd name="T2" fmla="*/ 32 w 126"/>
                <a:gd name="T3" fmla="*/ 17 h 126"/>
                <a:gd name="T4" fmla="*/ 1 w 126"/>
                <a:gd name="T5" fmla="*/ 0 h 126"/>
                <a:gd name="T6" fmla="*/ 0 w 126"/>
                <a:gd name="T7" fmla="*/ 3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6"/>
                <a:gd name="T14" fmla="*/ 126 w 126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6">
                  <a:moveTo>
                    <a:pt x="0" y="126"/>
                  </a:moveTo>
                  <a:lnTo>
                    <a:pt x="126" y="66"/>
                  </a:lnTo>
                  <a:lnTo>
                    <a:pt x="4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3" name="Group 76"/>
          <p:cNvGrpSpPr>
            <a:grpSpLocks/>
          </p:cNvGrpSpPr>
          <p:nvPr/>
        </p:nvGrpSpPr>
        <p:grpSpPr bwMode="auto">
          <a:xfrm>
            <a:off x="5387975" y="3244676"/>
            <a:ext cx="455613" cy="2611438"/>
            <a:chOff x="2723" y="1953"/>
            <a:chExt cx="287" cy="1117"/>
          </a:xfrm>
        </p:grpSpPr>
        <p:sp>
          <p:nvSpPr>
            <p:cNvPr id="31777" name="Freeform 77"/>
            <p:cNvSpPr>
              <a:spLocks/>
            </p:cNvSpPr>
            <p:nvPr/>
          </p:nvSpPr>
          <p:spPr bwMode="auto">
            <a:xfrm>
              <a:off x="2723" y="1983"/>
              <a:ext cx="287" cy="1087"/>
            </a:xfrm>
            <a:custGeom>
              <a:avLst/>
              <a:gdLst>
                <a:gd name="T0" fmla="*/ 0 w 573"/>
                <a:gd name="T1" fmla="*/ 544 h 2174"/>
                <a:gd name="T2" fmla="*/ 7 w 573"/>
                <a:gd name="T3" fmla="*/ 543 h 2174"/>
                <a:gd name="T4" fmla="*/ 14 w 573"/>
                <a:gd name="T5" fmla="*/ 542 h 2174"/>
                <a:gd name="T6" fmla="*/ 20 w 573"/>
                <a:gd name="T7" fmla="*/ 540 h 2174"/>
                <a:gd name="T8" fmla="*/ 27 w 573"/>
                <a:gd name="T9" fmla="*/ 538 h 2174"/>
                <a:gd name="T10" fmla="*/ 34 w 573"/>
                <a:gd name="T11" fmla="*/ 534 h 2174"/>
                <a:gd name="T12" fmla="*/ 40 w 573"/>
                <a:gd name="T13" fmla="*/ 530 h 2174"/>
                <a:gd name="T14" fmla="*/ 47 w 573"/>
                <a:gd name="T15" fmla="*/ 525 h 2174"/>
                <a:gd name="T16" fmla="*/ 53 w 573"/>
                <a:gd name="T17" fmla="*/ 520 h 2174"/>
                <a:gd name="T18" fmla="*/ 59 w 573"/>
                <a:gd name="T19" fmla="*/ 514 h 2174"/>
                <a:gd name="T20" fmla="*/ 65 w 573"/>
                <a:gd name="T21" fmla="*/ 507 h 2174"/>
                <a:gd name="T22" fmla="*/ 71 w 573"/>
                <a:gd name="T23" fmla="*/ 500 h 2174"/>
                <a:gd name="T24" fmla="*/ 77 w 573"/>
                <a:gd name="T25" fmla="*/ 492 h 2174"/>
                <a:gd name="T26" fmla="*/ 83 w 573"/>
                <a:gd name="T27" fmla="*/ 484 h 2174"/>
                <a:gd name="T28" fmla="*/ 88 w 573"/>
                <a:gd name="T29" fmla="*/ 476 h 2174"/>
                <a:gd name="T30" fmla="*/ 99 w 573"/>
                <a:gd name="T31" fmla="*/ 457 h 2174"/>
                <a:gd name="T32" fmla="*/ 108 w 573"/>
                <a:gd name="T33" fmla="*/ 437 h 2174"/>
                <a:gd name="T34" fmla="*/ 117 w 573"/>
                <a:gd name="T35" fmla="*/ 415 h 2174"/>
                <a:gd name="T36" fmla="*/ 125 w 573"/>
                <a:gd name="T37" fmla="*/ 392 h 2174"/>
                <a:gd name="T38" fmla="*/ 131 w 573"/>
                <a:gd name="T39" fmla="*/ 369 h 2174"/>
                <a:gd name="T40" fmla="*/ 137 w 573"/>
                <a:gd name="T41" fmla="*/ 344 h 2174"/>
                <a:gd name="T42" fmla="*/ 141 w 573"/>
                <a:gd name="T43" fmla="*/ 319 h 2174"/>
                <a:gd name="T44" fmla="*/ 143 w 573"/>
                <a:gd name="T45" fmla="*/ 294 h 2174"/>
                <a:gd name="T46" fmla="*/ 144 w 573"/>
                <a:gd name="T47" fmla="*/ 268 h 2174"/>
                <a:gd name="T48" fmla="*/ 143 w 573"/>
                <a:gd name="T49" fmla="*/ 245 h 2174"/>
                <a:gd name="T50" fmla="*/ 141 w 573"/>
                <a:gd name="T51" fmla="*/ 223 h 2174"/>
                <a:gd name="T52" fmla="*/ 138 w 573"/>
                <a:gd name="T53" fmla="*/ 201 h 2174"/>
                <a:gd name="T54" fmla="*/ 135 w 573"/>
                <a:gd name="T55" fmla="*/ 180 h 2174"/>
                <a:gd name="T56" fmla="*/ 130 w 573"/>
                <a:gd name="T57" fmla="*/ 159 h 2174"/>
                <a:gd name="T58" fmla="*/ 124 w 573"/>
                <a:gd name="T59" fmla="*/ 139 h 2174"/>
                <a:gd name="T60" fmla="*/ 117 w 573"/>
                <a:gd name="T61" fmla="*/ 119 h 2174"/>
                <a:gd name="T62" fmla="*/ 110 w 573"/>
                <a:gd name="T63" fmla="*/ 101 h 2174"/>
                <a:gd name="T64" fmla="*/ 102 w 573"/>
                <a:gd name="T65" fmla="*/ 83 h 2174"/>
                <a:gd name="T66" fmla="*/ 93 w 573"/>
                <a:gd name="T67" fmla="*/ 67 h 2174"/>
                <a:gd name="T68" fmla="*/ 83 w 573"/>
                <a:gd name="T69" fmla="*/ 52 h 2174"/>
                <a:gd name="T70" fmla="*/ 74 w 573"/>
                <a:gd name="T71" fmla="*/ 38 h 2174"/>
                <a:gd name="T72" fmla="*/ 63 w 573"/>
                <a:gd name="T73" fmla="*/ 26 h 2174"/>
                <a:gd name="T74" fmla="*/ 53 w 573"/>
                <a:gd name="T75" fmla="*/ 15 h 2174"/>
                <a:gd name="T76" fmla="*/ 42 w 573"/>
                <a:gd name="T77" fmla="*/ 7 h 2174"/>
                <a:gd name="T78" fmla="*/ 36 w 573"/>
                <a:gd name="T79" fmla="*/ 3 h 2174"/>
                <a:gd name="T80" fmla="*/ 30 w 573"/>
                <a:gd name="T81" fmla="*/ 0 h 21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3"/>
                <a:gd name="T124" fmla="*/ 0 h 2174"/>
                <a:gd name="T125" fmla="*/ 573 w 573"/>
                <a:gd name="T126" fmla="*/ 2174 h 21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3" h="2174">
                  <a:moveTo>
                    <a:pt x="0" y="2174"/>
                  </a:moveTo>
                  <a:lnTo>
                    <a:pt x="26" y="2172"/>
                  </a:lnTo>
                  <a:lnTo>
                    <a:pt x="54" y="2168"/>
                  </a:lnTo>
                  <a:lnTo>
                    <a:pt x="80" y="2160"/>
                  </a:lnTo>
                  <a:lnTo>
                    <a:pt x="106" y="2150"/>
                  </a:lnTo>
                  <a:lnTo>
                    <a:pt x="133" y="2136"/>
                  </a:lnTo>
                  <a:lnTo>
                    <a:pt x="159" y="2120"/>
                  </a:lnTo>
                  <a:lnTo>
                    <a:pt x="185" y="2100"/>
                  </a:lnTo>
                  <a:lnTo>
                    <a:pt x="209" y="2080"/>
                  </a:lnTo>
                  <a:lnTo>
                    <a:pt x="235" y="2056"/>
                  </a:lnTo>
                  <a:lnTo>
                    <a:pt x="259" y="2030"/>
                  </a:lnTo>
                  <a:lnTo>
                    <a:pt x="283" y="2000"/>
                  </a:lnTo>
                  <a:lnTo>
                    <a:pt x="307" y="1970"/>
                  </a:lnTo>
                  <a:lnTo>
                    <a:pt x="329" y="1938"/>
                  </a:lnTo>
                  <a:lnTo>
                    <a:pt x="351" y="1904"/>
                  </a:lnTo>
                  <a:lnTo>
                    <a:pt x="393" y="1830"/>
                  </a:lnTo>
                  <a:lnTo>
                    <a:pt x="431" y="1749"/>
                  </a:lnTo>
                  <a:lnTo>
                    <a:pt x="467" y="1663"/>
                  </a:lnTo>
                  <a:lnTo>
                    <a:pt x="497" y="1571"/>
                  </a:lnTo>
                  <a:lnTo>
                    <a:pt x="523" y="1477"/>
                  </a:lnTo>
                  <a:lnTo>
                    <a:pt x="545" y="1377"/>
                  </a:lnTo>
                  <a:lnTo>
                    <a:pt x="561" y="1278"/>
                  </a:lnTo>
                  <a:lnTo>
                    <a:pt x="569" y="1176"/>
                  </a:lnTo>
                  <a:lnTo>
                    <a:pt x="573" y="1072"/>
                  </a:lnTo>
                  <a:lnTo>
                    <a:pt x="571" y="982"/>
                  </a:lnTo>
                  <a:lnTo>
                    <a:pt x="563" y="894"/>
                  </a:lnTo>
                  <a:lnTo>
                    <a:pt x="551" y="807"/>
                  </a:lnTo>
                  <a:lnTo>
                    <a:pt x="537" y="721"/>
                  </a:lnTo>
                  <a:lnTo>
                    <a:pt x="517" y="639"/>
                  </a:lnTo>
                  <a:lnTo>
                    <a:pt x="493" y="557"/>
                  </a:lnTo>
                  <a:lnTo>
                    <a:pt x="467" y="479"/>
                  </a:lnTo>
                  <a:lnTo>
                    <a:pt x="437" y="405"/>
                  </a:lnTo>
                  <a:lnTo>
                    <a:pt x="405" y="334"/>
                  </a:lnTo>
                  <a:lnTo>
                    <a:pt x="369" y="268"/>
                  </a:lnTo>
                  <a:lnTo>
                    <a:pt x="331" y="208"/>
                  </a:lnTo>
                  <a:lnTo>
                    <a:pt x="293" y="154"/>
                  </a:lnTo>
                  <a:lnTo>
                    <a:pt x="251" y="104"/>
                  </a:lnTo>
                  <a:lnTo>
                    <a:pt x="209" y="62"/>
                  </a:lnTo>
                  <a:lnTo>
                    <a:pt x="165" y="28"/>
                  </a:lnTo>
                  <a:lnTo>
                    <a:pt x="141" y="12"/>
                  </a:lnTo>
                  <a:lnTo>
                    <a:pt x="1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8" name="Freeform 78"/>
            <p:cNvSpPr>
              <a:spLocks/>
            </p:cNvSpPr>
            <p:nvPr/>
          </p:nvSpPr>
          <p:spPr bwMode="auto">
            <a:xfrm>
              <a:off x="2724" y="1953"/>
              <a:ext cx="68" cy="61"/>
            </a:xfrm>
            <a:custGeom>
              <a:avLst/>
              <a:gdLst>
                <a:gd name="T0" fmla="*/ 34 w 135"/>
                <a:gd name="T1" fmla="*/ 0 h 122"/>
                <a:gd name="T2" fmla="*/ 0 w 135"/>
                <a:gd name="T3" fmla="*/ 8 h 122"/>
                <a:gd name="T4" fmla="*/ 26 w 135"/>
                <a:gd name="T5" fmla="*/ 31 h 122"/>
                <a:gd name="T6" fmla="*/ 34 w 135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122"/>
                <a:gd name="T14" fmla="*/ 135 w 135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122">
                  <a:moveTo>
                    <a:pt x="135" y="0"/>
                  </a:moveTo>
                  <a:lnTo>
                    <a:pt x="0" y="30"/>
                  </a:lnTo>
                  <a:lnTo>
                    <a:pt x="104" y="12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64" name="Freeform 82"/>
          <p:cNvSpPr>
            <a:spLocks/>
          </p:cNvSpPr>
          <p:nvPr/>
        </p:nvSpPr>
        <p:spPr bwMode="auto">
          <a:xfrm>
            <a:off x="1044575" y="1339676"/>
            <a:ext cx="3124200" cy="1536700"/>
          </a:xfrm>
          <a:custGeom>
            <a:avLst/>
            <a:gdLst>
              <a:gd name="T0" fmla="*/ 483870078 w 1968"/>
              <a:gd name="T1" fmla="*/ 80645004 h 968"/>
              <a:gd name="T2" fmla="*/ 2147483647 w 1968"/>
              <a:gd name="T3" fmla="*/ 201612499 h 968"/>
              <a:gd name="T4" fmla="*/ 2147483647 w 1968"/>
              <a:gd name="T5" fmla="*/ 1290320071 h 968"/>
              <a:gd name="T6" fmla="*/ 2147483647 w 1968"/>
              <a:gd name="T7" fmla="*/ 2147483647 h 968"/>
              <a:gd name="T8" fmla="*/ 604837548 w 1968"/>
              <a:gd name="T9" fmla="*/ 1653222480 h 968"/>
              <a:gd name="T10" fmla="*/ 0 w 1968"/>
              <a:gd name="T11" fmla="*/ 322580018 h 968"/>
              <a:gd name="T12" fmla="*/ 604837548 w 1968"/>
              <a:gd name="T13" fmla="*/ 80645004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"/>
              <a:gd name="T22" fmla="*/ 0 h 968"/>
              <a:gd name="T23" fmla="*/ 1968 w 1968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" h="968">
                <a:moveTo>
                  <a:pt x="192" y="32"/>
                </a:moveTo>
                <a:cubicBezTo>
                  <a:pt x="620" y="16"/>
                  <a:pt x="1048" y="0"/>
                  <a:pt x="1344" y="80"/>
                </a:cubicBezTo>
                <a:cubicBezTo>
                  <a:pt x="1640" y="160"/>
                  <a:pt x="1968" y="368"/>
                  <a:pt x="1968" y="512"/>
                </a:cubicBezTo>
                <a:cubicBezTo>
                  <a:pt x="1968" y="656"/>
                  <a:pt x="1632" y="920"/>
                  <a:pt x="1344" y="944"/>
                </a:cubicBezTo>
                <a:cubicBezTo>
                  <a:pt x="1056" y="968"/>
                  <a:pt x="464" y="792"/>
                  <a:pt x="240" y="656"/>
                </a:cubicBezTo>
                <a:cubicBezTo>
                  <a:pt x="16" y="520"/>
                  <a:pt x="0" y="232"/>
                  <a:pt x="0" y="128"/>
                </a:cubicBezTo>
                <a:cubicBezTo>
                  <a:pt x="0" y="24"/>
                  <a:pt x="104" y="56"/>
                  <a:pt x="240" y="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Freeform 84"/>
          <p:cNvSpPr>
            <a:spLocks/>
          </p:cNvSpPr>
          <p:nvPr/>
        </p:nvSpPr>
        <p:spPr bwMode="auto">
          <a:xfrm>
            <a:off x="2568575" y="5302076"/>
            <a:ext cx="3659188" cy="1511300"/>
          </a:xfrm>
          <a:custGeom>
            <a:avLst/>
            <a:gdLst>
              <a:gd name="T0" fmla="*/ 126279288 w 2256"/>
              <a:gd name="T1" fmla="*/ 852544972 h 960"/>
              <a:gd name="T2" fmla="*/ 1389073633 w 2256"/>
              <a:gd name="T3" fmla="*/ 138786156 h 960"/>
              <a:gd name="T4" fmla="*/ 2147483647 w 2256"/>
              <a:gd name="T5" fmla="*/ 138786156 h 960"/>
              <a:gd name="T6" fmla="*/ 2147483647 w 2256"/>
              <a:gd name="T7" fmla="*/ 971504718 h 960"/>
              <a:gd name="T8" fmla="*/ 2147483647 w 2256"/>
              <a:gd name="T9" fmla="*/ 2147483647 h 960"/>
              <a:gd name="T10" fmla="*/ 2147483647 w 2256"/>
              <a:gd name="T11" fmla="*/ 2147483647 h 960"/>
              <a:gd name="T12" fmla="*/ 631396387 w 2256"/>
              <a:gd name="T13" fmla="*/ 1804223328 h 960"/>
              <a:gd name="T14" fmla="*/ 126279288 w 2256"/>
              <a:gd name="T15" fmla="*/ 852544972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960"/>
              <a:gd name="T26" fmla="*/ 2256 w 2256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960">
                <a:moveTo>
                  <a:pt x="48" y="344"/>
                </a:moveTo>
                <a:cubicBezTo>
                  <a:pt x="96" y="232"/>
                  <a:pt x="272" y="104"/>
                  <a:pt x="528" y="56"/>
                </a:cubicBezTo>
                <a:cubicBezTo>
                  <a:pt x="784" y="8"/>
                  <a:pt x="1328" y="0"/>
                  <a:pt x="1584" y="56"/>
                </a:cubicBezTo>
                <a:cubicBezTo>
                  <a:pt x="1840" y="112"/>
                  <a:pt x="1976" y="256"/>
                  <a:pt x="2064" y="392"/>
                </a:cubicBezTo>
                <a:cubicBezTo>
                  <a:pt x="2152" y="528"/>
                  <a:pt x="2256" y="784"/>
                  <a:pt x="2112" y="872"/>
                </a:cubicBezTo>
                <a:cubicBezTo>
                  <a:pt x="1968" y="960"/>
                  <a:pt x="1512" y="944"/>
                  <a:pt x="1200" y="920"/>
                </a:cubicBezTo>
                <a:cubicBezTo>
                  <a:pt x="888" y="896"/>
                  <a:pt x="432" y="824"/>
                  <a:pt x="240" y="728"/>
                </a:cubicBezTo>
                <a:cubicBezTo>
                  <a:pt x="48" y="632"/>
                  <a:pt x="0" y="456"/>
                  <a:pt x="48" y="344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Line 86"/>
          <p:cNvSpPr>
            <a:spLocks noChangeShapeType="1"/>
          </p:cNvSpPr>
          <p:nvPr/>
        </p:nvSpPr>
        <p:spPr bwMode="auto">
          <a:xfrm flipH="1">
            <a:off x="6083300" y="5878339"/>
            <a:ext cx="8651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Line 87"/>
          <p:cNvSpPr>
            <a:spLocks noChangeShapeType="1"/>
          </p:cNvSpPr>
          <p:nvPr/>
        </p:nvSpPr>
        <p:spPr bwMode="auto">
          <a:xfrm flipH="1" flipV="1">
            <a:off x="4854575" y="4006676"/>
            <a:ext cx="2093913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8" name="Freeform 88"/>
          <p:cNvSpPr>
            <a:spLocks/>
          </p:cNvSpPr>
          <p:nvPr/>
        </p:nvSpPr>
        <p:spPr bwMode="auto">
          <a:xfrm>
            <a:off x="5895975" y="5352876"/>
            <a:ext cx="2132013" cy="850900"/>
          </a:xfrm>
          <a:custGeom>
            <a:avLst/>
            <a:gdLst>
              <a:gd name="T0" fmla="*/ 1239840567 w 1136"/>
              <a:gd name="T1" fmla="*/ 40322494 h 536"/>
              <a:gd name="T2" fmla="*/ 2147483647 w 1136"/>
              <a:gd name="T3" fmla="*/ 403224916 h 536"/>
              <a:gd name="T4" fmla="*/ 2147483647 w 1136"/>
              <a:gd name="T5" fmla="*/ 1249997328 h 536"/>
              <a:gd name="T6" fmla="*/ 394493670 w 1136"/>
              <a:gd name="T7" fmla="*/ 1008062438 h 536"/>
              <a:gd name="T8" fmla="*/ 225424678 w 1136"/>
              <a:gd name="T9" fmla="*/ 161289976 h 536"/>
              <a:gd name="T10" fmla="*/ 1239840567 w 1136"/>
              <a:gd name="T11" fmla="*/ 40322494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6"/>
              <a:gd name="T19" fmla="*/ 0 h 536"/>
              <a:gd name="T20" fmla="*/ 1136 w 1136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6" h="536">
                <a:moveTo>
                  <a:pt x="352" y="16"/>
                </a:moveTo>
                <a:cubicBezTo>
                  <a:pt x="520" y="32"/>
                  <a:pt x="1008" y="80"/>
                  <a:pt x="1072" y="160"/>
                </a:cubicBezTo>
                <a:cubicBezTo>
                  <a:pt x="1136" y="240"/>
                  <a:pt x="896" y="456"/>
                  <a:pt x="736" y="496"/>
                </a:cubicBezTo>
                <a:cubicBezTo>
                  <a:pt x="576" y="536"/>
                  <a:pt x="224" y="472"/>
                  <a:pt x="112" y="400"/>
                </a:cubicBezTo>
                <a:cubicBezTo>
                  <a:pt x="0" y="328"/>
                  <a:pt x="24" y="128"/>
                  <a:pt x="64" y="64"/>
                </a:cubicBezTo>
                <a:cubicBezTo>
                  <a:pt x="104" y="0"/>
                  <a:pt x="184" y="0"/>
                  <a:pt x="352" y="16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9" name="Text Box 89"/>
          <p:cNvSpPr txBox="1">
            <a:spLocks noChangeArrowheads="1"/>
          </p:cNvSpPr>
          <p:nvPr/>
        </p:nvSpPr>
        <p:spPr bwMode="auto">
          <a:xfrm>
            <a:off x="2608263" y="1573039"/>
            <a:ext cx="868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1</a:t>
            </a:r>
          </a:p>
        </p:txBody>
      </p:sp>
      <p:sp>
        <p:nvSpPr>
          <p:cNvPr id="31770" name="Text Box 90"/>
          <p:cNvSpPr txBox="1">
            <a:spLocks noChangeArrowheads="1"/>
          </p:cNvSpPr>
          <p:nvPr/>
        </p:nvSpPr>
        <p:spPr bwMode="auto">
          <a:xfrm>
            <a:off x="5997575" y="53782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5</a:t>
            </a:r>
          </a:p>
        </p:txBody>
      </p:sp>
      <p:sp>
        <p:nvSpPr>
          <p:cNvPr id="31771" name="Text Box 91"/>
          <p:cNvSpPr txBox="1">
            <a:spLocks noChangeArrowheads="1"/>
          </p:cNvSpPr>
          <p:nvPr/>
        </p:nvSpPr>
        <p:spPr bwMode="auto">
          <a:xfrm>
            <a:off x="6083300" y="3646314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4</a:t>
            </a:r>
          </a:p>
        </p:txBody>
      </p:sp>
      <p:sp>
        <p:nvSpPr>
          <p:cNvPr id="31772" name="Text Box 92"/>
          <p:cNvSpPr txBox="1">
            <a:spLocks noChangeArrowheads="1"/>
          </p:cNvSpPr>
          <p:nvPr/>
        </p:nvSpPr>
        <p:spPr bwMode="auto">
          <a:xfrm>
            <a:off x="3559175" y="53782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3</a:t>
            </a:r>
          </a:p>
        </p:txBody>
      </p:sp>
      <p:sp>
        <p:nvSpPr>
          <p:cNvPr id="31773" name="Text Box 93"/>
          <p:cNvSpPr txBox="1">
            <a:spLocks noChangeArrowheads="1"/>
          </p:cNvSpPr>
          <p:nvPr/>
        </p:nvSpPr>
        <p:spPr bwMode="auto">
          <a:xfrm>
            <a:off x="1990725" y="37780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2</a:t>
            </a:r>
          </a:p>
        </p:txBody>
      </p:sp>
      <p:sp>
        <p:nvSpPr>
          <p:cNvPr id="31774" name="Freeform 97"/>
          <p:cNvSpPr>
            <a:spLocks/>
          </p:cNvSpPr>
          <p:nvPr/>
        </p:nvSpPr>
        <p:spPr bwMode="auto">
          <a:xfrm>
            <a:off x="3597275" y="2854151"/>
            <a:ext cx="4359275" cy="2219325"/>
          </a:xfrm>
          <a:custGeom>
            <a:avLst/>
            <a:gdLst>
              <a:gd name="T0" fmla="*/ 370772123 w 2480"/>
              <a:gd name="T1" fmla="*/ 610586731 h 1320"/>
              <a:gd name="T2" fmla="*/ 370772123 w 2480"/>
              <a:gd name="T3" fmla="*/ 1967448538 h 1320"/>
              <a:gd name="T4" fmla="*/ 2147483647 w 2480"/>
              <a:gd name="T5" fmla="*/ 2147483647 h 1320"/>
              <a:gd name="T6" fmla="*/ 2147483647 w 2480"/>
              <a:gd name="T7" fmla="*/ 2147483647 h 1320"/>
              <a:gd name="T8" fmla="*/ 2147483647 w 2480"/>
              <a:gd name="T9" fmla="*/ 2147483647 h 1320"/>
              <a:gd name="T10" fmla="*/ 2147483647 w 2480"/>
              <a:gd name="T11" fmla="*/ 1967448538 h 1320"/>
              <a:gd name="T12" fmla="*/ 2147483647 w 2480"/>
              <a:gd name="T13" fmla="*/ 881959849 h 1320"/>
              <a:gd name="T14" fmla="*/ 2147483647 w 2480"/>
              <a:gd name="T15" fmla="*/ 203528893 h 1320"/>
              <a:gd name="T16" fmla="*/ 2002165880 w 2480"/>
              <a:gd name="T17" fmla="*/ 67842413 h 1320"/>
              <a:gd name="T18" fmla="*/ 370772123 w 2480"/>
              <a:gd name="T19" fmla="*/ 610586731 h 1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0"/>
              <a:gd name="T31" fmla="*/ 0 h 1320"/>
              <a:gd name="T32" fmla="*/ 2480 w 2480"/>
              <a:gd name="T33" fmla="*/ 1320 h 1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0" h="1320">
                <a:moveTo>
                  <a:pt x="120" y="216"/>
                </a:moveTo>
                <a:cubicBezTo>
                  <a:pt x="32" y="328"/>
                  <a:pt x="0" y="560"/>
                  <a:pt x="120" y="696"/>
                </a:cubicBezTo>
                <a:cubicBezTo>
                  <a:pt x="240" y="832"/>
                  <a:pt x="560" y="936"/>
                  <a:pt x="840" y="1032"/>
                </a:cubicBezTo>
                <a:cubicBezTo>
                  <a:pt x="1120" y="1128"/>
                  <a:pt x="1544" y="1240"/>
                  <a:pt x="1800" y="1272"/>
                </a:cubicBezTo>
                <a:cubicBezTo>
                  <a:pt x="2056" y="1304"/>
                  <a:pt x="2280" y="1320"/>
                  <a:pt x="2376" y="1224"/>
                </a:cubicBezTo>
                <a:cubicBezTo>
                  <a:pt x="2472" y="1128"/>
                  <a:pt x="2480" y="848"/>
                  <a:pt x="2376" y="696"/>
                </a:cubicBezTo>
                <a:cubicBezTo>
                  <a:pt x="2272" y="544"/>
                  <a:pt x="1960" y="416"/>
                  <a:pt x="1752" y="312"/>
                </a:cubicBezTo>
                <a:cubicBezTo>
                  <a:pt x="1544" y="208"/>
                  <a:pt x="1312" y="120"/>
                  <a:pt x="1128" y="72"/>
                </a:cubicBezTo>
                <a:cubicBezTo>
                  <a:pt x="944" y="24"/>
                  <a:pt x="816" y="0"/>
                  <a:pt x="648" y="24"/>
                </a:cubicBezTo>
                <a:cubicBezTo>
                  <a:pt x="480" y="48"/>
                  <a:pt x="208" y="104"/>
                  <a:pt x="120" y="216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Freeform 100"/>
          <p:cNvSpPr>
            <a:spLocks/>
          </p:cNvSpPr>
          <p:nvPr/>
        </p:nvSpPr>
        <p:spPr bwMode="auto">
          <a:xfrm>
            <a:off x="755650" y="2422351"/>
            <a:ext cx="5111750" cy="3024188"/>
          </a:xfrm>
          <a:custGeom>
            <a:avLst/>
            <a:gdLst>
              <a:gd name="T0" fmla="*/ 2147483647 w 2816"/>
              <a:gd name="T1" fmla="*/ 22382002 h 1808"/>
              <a:gd name="T2" fmla="*/ 2147483647 w 2816"/>
              <a:gd name="T3" fmla="*/ 425269737 h 1808"/>
              <a:gd name="T4" fmla="*/ 1397139631 w 2816"/>
              <a:gd name="T5" fmla="*/ 2147483647 h 1808"/>
              <a:gd name="T6" fmla="*/ 131805468 w 2816"/>
              <a:gd name="T7" fmla="*/ 2147483647 h 1808"/>
              <a:gd name="T8" fmla="*/ 2147483647 w 2816"/>
              <a:gd name="T9" fmla="*/ 2147483647 h 1808"/>
              <a:gd name="T10" fmla="*/ 2147483647 w 2816"/>
              <a:gd name="T11" fmla="*/ 2147483647 h 1808"/>
              <a:gd name="T12" fmla="*/ 2147483647 w 2816"/>
              <a:gd name="T13" fmla="*/ 2036817667 h 1808"/>
              <a:gd name="T14" fmla="*/ 2147483647 w 2816"/>
              <a:gd name="T15" fmla="*/ 1902522346 h 1808"/>
              <a:gd name="T16" fmla="*/ 2147483647 w 2816"/>
              <a:gd name="T17" fmla="*/ 1768227025 h 1808"/>
              <a:gd name="T18" fmla="*/ 2147483647 w 2816"/>
              <a:gd name="T19" fmla="*/ 290974415 h 1808"/>
              <a:gd name="T20" fmla="*/ 2147483647 w 2816"/>
              <a:gd name="T21" fmla="*/ 22382002 h 18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16"/>
              <a:gd name="T34" fmla="*/ 0 h 1808"/>
              <a:gd name="T35" fmla="*/ 2816 w 2816"/>
              <a:gd name="T36" fmla="*/ 1808 h 18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16" h="1808">
                <a:moveTo>
                  <a:pt x="2152" y="8"/>
                </a:moveTo>
                <a:cubicBezTo>
                  <a:pt x="1976" y="16"/>
                  <a:pt x="1960" y="16"/>
                  <a:pt x="1672" y="152"/>
                </a:cubicBezTo>
                <a:cubicBezTo>
                  <a:pt x="1384" y="288"/>
                  <a:pt x="696" y="608"/>
                  <a:pt x="424" y="824"/>
                </a:cubicBezTo>
                <a:cubicBezTo>
                  <a:pt x="152" y="1040"/>
                  <a:pt x="0" y="1288"/>
                  <a:pt x="40" y="1448"/>
                </a:cubicBezTo>
                <a:cubicBezTo>
                  <a:pt x="80" y="1608"/>
                  <a:pt x="400" y="1760"/>
                  <a:pt x="664" y="1784"/>
                </a:cubicBezTo>
                <a:cubicBezTo>
                  <a:pt x="928" y="1808"/>
                  <a:pt x="1464" y="1768"/>
                  <a:pt x="1624" y="1592"/>
                </a:cubicBezTo>
                <a:cubicBezTo>
                  <a:pt x="1784" y="1416"/>
                  <a:pt x="1528" y="880"/>
                  <a:pt x="1624" y="728"/>
                </a:cubicBezTo>
                <a:cubicBezTo>
                  <a:pt x="1720" y="576"/>
                  <a:pt x="2024" y="696"/>
                  <a:pt x="2200" y="680"/>
                </a:cubicBezTo>
                <a:cubicBezTo>
                  <a:pt x="2376" y="664"/>
                  <a:pt x="2592" y="728"/>
                  <a:pt x="2680" y="632"/>
                </a:cubicBezTo>
                <a:cubicBezTo>
                  <a:pt x="2768" y="536"/>
                  <a:pt x="2816" y="208"/>
                  <a:pt x="2728" y="104"/>
                </a:cubicBezTo>
                <a:cubicBezTo>
                  <a:pt x="2640" y="0"/>
                  <a:pt x="2328" y="0"/>
                  <a:pt x="2152" y="8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1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1484313"/>
          <a:ext cx="7415213" cy="4702175"/>
        </p:xfrm>
        <a:graphic>
          <a:graphicData uri="http://schemas.openxmlformats.org/presentationml/2006/ole">
            <p:oleObj spid="_x0000_s1038" name="Picture" r:id="rId4" imgW="6865620" imgH="4347972" progId="Word.Picture.8">
              <p:embed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52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420813"/>
            <a:ext cx="6408738" cy="4806950"/>
          </a:xfr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14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1484313"/>
            <a:ext cx="3730625" cy="2239962"/>
          </a:xfrm>
          <a:noFill/>
        </p:spPr>
      </p:pic>
      <p:pic>
        <p:nvPicPr>
          <p:cNvPr id="3077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8050" y="1484313"/>
            <a:ext cx="3730625" cy="2239962"/>
          </a:xfrm>
          <a:noFill/>
        </p:spPr>
      </p:pic>
      <p:pic>
        <p:nvPicPr>
          <p:cNvPr id="3078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55650" y="3617913"/>
            <a:ext cx="3730625" cy="2239962"/>
          </a:xfrm>
          <a:noFill/>
        </p:spPr>
      </p:pic>
      <p:graphicFrame>
        <p:nvGraphicFramePr>
          <p:cNvPr id="3074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59300" y="3708400"/>
          <a:ext cx="3803650" cy="2103438"/>
        </p:xfrm>
        <a:graphic>
          <a:graphicData uri="http://schemas.openxmlformats.org/presentationml/2006/ole">
            <p:oleObj spid="_x0000_s2062" name="Picture" r:id="rId7" imgW="9611868" imgH="5314188" progId="Word.Picture.8">
              <p:embed/>
            </p:oleObj>
          </a:graphicData>
        </a:graphic>
      </p:graphicFrame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58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oro-08-template">
  <a:themeElements>
    <a:clrScheme name="lboro-08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boro-08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boro-08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lboro-08-template</Template>
  <TotalTime>3227</TotalTime>
  <Words>724</Words>
  <Application>Microsoft Office PowerPoint</Application>
  <PresentationFormat>On-screen Show (4:3)</PresentationFormat>
  <Paragraphs>285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lboro-08-template</vt:lpstr>
      <vt:lpstr>Picture</vt:lpstr>
      <vt:lpstr>Equation</vt:lpstr>
      <vt:lpstr>Slide 1</vt:lpstr>
      <vt:lpstr>Outline</vt:lpstr>
      <vt:lpstr>My Research</vt:lpstr>
      <vt:lpstr>Modelling Behaviour Part I: 1995</vt:lpstr>
      <vt:lpstr>Modelling Behaviour Part I: 1995</vt:lpstr>
      <vt:lpstr>Modelling Behaviour Part II: Knowledge Based Improvement</vt:lpstr>
      <vt:lpstr>Modelling Behaviour Part II: Knowledge Based Improvement</vt:lpstr>
      <vt:lpstr>Modelling Behaviour Part II: Knowledge Based Improvement</vt:lpstr>
      <vt:lpstr>Modelling Behaviour Part II: Knowledge Based Improvement</vt:lpstr>
      <vt:lpstr>Modelling Behaviour Part III: Agent Based Modelling</vt:lpstr>
      <vt:lpstr>Modelling Behaviour Part III: Agent Based Modelling</vt:lpstr>
      <vt:lpstr>Modelling Behaviour Part III: Agent Based Modelling</vt:lpstr>
      <vt:lpstr>Behaviour with Models Part I: Model Building</vt:lpstr>
      <vt:lpstr>Behaviour with Models Part II: Model Using</vt:lpstr>
      <vt:lpstr>Behaviour with Models Part III: Managers, Decision-Making and Models</vt:lpstr>
      <vt:lpstr>Have I been doing Behavioural OR for the Last 20 Years?</vt:lpstr>
    </vt:vector>
  </TitlesOfParts>
  <Company>Loughborough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</dc:title>
  <dc:creator>Andrew Cooney</dc:creator>
  <cp:lastModifiedBy>X</cp:lastModifiedBy>
  <cp:revision>273</cp:revision>
  <cp:lastPrinted>2014-06-03T16:12:49Z</cp:lastPrinted>
  <dcterms:created xsi:type="dcterms:W3CDTF">2008-08-27T12:47:55Z</dcterms:created>
  <dcterms:modified xsi:type="dcterms:W3CDTF">2014-07-07T11:37:07Z</dcterms:modified>
</cp:coreProperties>
</file>